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0" name="shelby surfa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4-28T15:52:47.939">
    <p:pos x="196" y="725"/>
    <p:text>Maybe add goals/objectives of this PPT somewhere before this slide?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4-28T15:36:40.888">
    <p:pos x="6000" y="0"/>
    <p:text>I like this visual! Nice.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4-28T15:50:49.916">
    <p:pos x="6000" y="0"/>
    <p:text>I think I need more info on this one...meaning, i think i need you to explain</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04-28T15:51:54.112">
    <p:pos x="6000" y="0"/>
    <p:text>Some questions about necessity for this slide....depending on audience I suppose and intent</p:text>
  </p:cm>
  <p:cm authorId="0" idx="5" dt="2021-04-28T21:14:53.771">
    <p:pos x="6000" y="100"/>
    <p:text>comment on slides 5, 6, 7 &amp; 9 together.....I wonder if you can condense these, or make them stand out as different, if needed? Or use them to guide the audience into the next slide with your lens diagram(s)....I think the lens diagrams are your framework, and the green boxes are more background info?</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1-04-28T21:16:13.862">
    <p:pos x="6000" y="0"/>
    <p:text>Love the zooming out!</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1-04-28T21:22:36.624">
    <p:pos x="196" y="280"/>
    <p:text>I changed the wording....as something about 'kind of clients'  didn't feel quite right.</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1-04-28T21:24:12.319">
    <p:pos x="196" y="280"/>
    <p:text>changed can to might....</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1-04-28T21:26:49.153">
    <p:pos x="6000" y="0"/>
    <p:text>YES!!!! Selena is fantastic!  Is there a way to combine Selena, this process, into your LENS diagram and vice versa?</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1-04-28T21:27:46.582">
    <p:pos x="6000" y="0"/>
    <p:text>Maybe end back with the Lens diagram? not sure....or maybe next steps?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olenceinterventionprogram.org/about-vip/"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ota.org/-/media/Corporate/Files/AboutOT/Professionals/WhatIsOT/MH/Facts/MH%20in%20Children%20and%20Youth%20fact%20sheet.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332484c1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332484c1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332484c1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d332484c1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332484c1b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332484c1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147588d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147588d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332484c1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332484c1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396ef56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396ef56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332484c1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332484c1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332484c1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332484c1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332484c1b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d332484c1b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a:t>
            </a:r>
            <a:r>
              <a:rPr lang="en" u="sng">
                <a:solidFill>
                  <a:schemeClr val="hlink"/>
                </a:solidFill>
                <a:hlinkClick r:id="rId2"/>
              </a:rPr>
              <a:t>https://violenceinterventionprogram.org/about-vip/</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332484c1b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d332484c1b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d332484c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d332484c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332484c1b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332484c1b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Simultaneous</a:t>
            </a:r>
            <a:endParaRPr/>
          </a:p>
          <a:p>
            <a:pPr indent="0" lvl="0" marL="0" rtl="0" algn="l">
              <a:spcBef>
                <a:spcPts val="0"/>
              </a:spcBef>
              <a:spcAft>
                <a:spcPts val="0"/>
              </a:spcAft>
              <a:buNone/>
            </a:pPr>
            <a:r>
              <a:rPr lang="en"/>
              <a:t>Venn diagram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d332484c1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d332484c1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147588d8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d147588d8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d332484c1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d332484c1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Could cite somewhere: </a:t>
            </a:r>
            <a:r>
              <a:rPr lang="en" u="sng">
                <a:solidFill>
                  <a:schemeClr val="hlink"/>
                </a:solidFill>
                <a:hlinkClick r:id="rId2"/>
              </a:rPr>
              <a:t>https://www.aota.org/-/media/Corporate/Files/AboutOT/Professionals/WhatIsOT/MH/Facts/MH%20in%20Children%20and%20Youth%20fact%20sheet.pdf</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332484c1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332484c1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332484c1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332484c1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332484c1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332484c1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332484c1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332484c1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d332484c1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d332484c1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332484c1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332484c1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332484c1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332484c1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omments" Target="../comments/commen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omments" Target="../comments/comment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omments" Target="../comments/commen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www.aota.org/Conference-Events/OTMonth/what-is-OT.aspx" TargetMode="External"/><Relationship Id="rId4" Type="http://schemas.openxmlformats.org/officeDocument/2006/relationships/hyperlink" Target="https://www.aota.org/Conference-Events/OTMonth/what-is-OT.aspx" TargetMode="External"/><Relationship Id="rId5" Type="http://schemas.openxmlformats.org/officeDocument/2006/relationships/hyperlink" Target="https://doi.org/10.1111/j.1945-1474.2011.00143.x" TargetMode="External"/><Relationship Id="rId6" Type="http://schemas.openxmlformats.org/officeDocument/2006/relationships/hyperlink" Target="https://doi.org/10.1037/lat000000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omments" Target="../comments/commen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omments" Target="../comments/commen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545450"/>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t>Collaborating with OT in a Pediatric Mental Health Setting</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OTs Role in Pediatric Mental Health: </a:t>
            </a:r>
            <a:r>
              <a:rPr lang="en"/>
              <a:t>Role</a:t>
            </a:r>
            <a:endParaRPr>
              <a:highlight>
                <a:srgbClr val="FFFF00"/>
              </a:highlight>
            </a:endParaRPr>
          </a:p>
        </p:txBody>
      </p:sp>
      <p:pic>
        <p:nvPicPr>
          <p:cNvPr id="111" name="Google Shape;111;p22"/>
          <p:cNvPicPr preferRelativeResize="0"/>
          <p:nvPr/>
        </p:nvPicPr>
        <p:blipFill rotWithShape="1">
          <a:blip r:embed="rId4">
            <a:alphaModFix/>
          </a:blip>
          <a:srcRect b="10571" l="24397" r="24367" t="37681"/>
          <a:stretch/>
        </p:blipFill>
        <p:spPr>
          <a:xfrm>
            <a:off x="1705113" y="752650"/>
            <a:ext cx="5733776" cy="403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OTs Role in Pediatric Mental Health: </a:t>
            </a:r>
            <a:r>
              <a:rPr lang="en"/>
              <a:t>Role</a:t>
            </a:r>
            <a:endParaRPr>
              <a:highlight>
                <a:srgbClr val="FFFF00"/>
              </a:highlight>
            </a:endParaRPr>
          </a:p>
        </p:txBody>
      </p:sp>
      <p:pic>
        <p:nvPicPr>
          <p:cNvPr id="117" name="Google Shape;117;p23"/>
          <p:cNvPicPr preferRelativeResize="0"/>
          <p:nvPr/>
        </p:nvPicPr>
        <p:blipFill rotWithShape="1">
          <a:blip r:embed="rId3">
            <a:alphaModFix/>
          </a:blip>
          <a:srcRect b="11148" l="23311" r="25590" t="20958"/>
          <a:stretch/>
        </p:blipFill>
        <p:spPr>
          <a:xfrm>
            <a:off x="2082200" y="560525"/>
            <a:ext cx="4672526" cy="43254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OTs Role in Pediatric Mental Health: </a:t>
            </a:r>
            <a:r>
              <a:rPr lang="en"/>
              <a:t>Role</a:t>
            </a:r>
            <a:endParaRPr>
              <a:highlight>
                <a:srgbClr val="FFFF00"/>
              </a:highlight>
            </a:endParaRPr>
          </a:p>
        </p:txBody>
      </p:sp>
      <p:pic>
        <p:nvPicPr>
          <p:cNvPr id="123" name="Google Shape;123;p24"/>
          <p:cNvPicPr preferRelativeResize="0"/>
          <p:nvPr/>
        </p:nvPicPr>
        <p:blipFill rotWithShape="1">
          <a:blip r:embed="rId3">
            <a:alphaModFix/>
          </a:blip>
          <a:srcRect b="0" l="0" r="0" t="0"/>
          <a:stretch/>
        </p:blipFill>
        <p:spPr>
          <a:xfrm>
            <a:off x="1434720" y="486850"/>
            <a:ext cx="6683330" cy="46566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Options for Collaboration</a:t>
            </a:r>
            <a:endParaRPr/>
          </a:p>
        </p:txBody>
      </p:sp>
      <p:sp>
        <p:nvSpPr>
          <p:cNvPr id="129" name="Google Shape;12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Co-Treatment: </a:t>
            </a:r>
            <a:r>
              <a:rPr lang="en"/>
              <a:t>Benefits of Collaboration</a:t>
            </a:r>
            <a:endParaRPr>
              <a:highlight>
                <a:srgbClr val="FFFF00"/>
              </a:highlight>
            </a:endParaRPr>
          </a:p>
          <a:p>
            <a:pPr indent="0" lvl="0" marL="0" rtl="0" algn="l">
              <a:spcBef>
                <a:spcPts val="0"/>
              </a:spcBef>
              <a:spcAft>
                <a:spcPts val="0"/>
              </a:spcAft>
              <a:buNone/>
            </a:pPr>
            <a:r>
              <a:t/>
            </a:r>
            <a:endParaRPr/>
          </a:p>
        </p:txBody>
      </p:sp>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Benefits of integrated behavioral health services/collaboration between a primary therapist and an allied health professional, like an OT, can lead to:</a:t>
            </a:r>
            <a:endParaRPr/>
          </a:p>
          <a:p>
            <a:pPr indent="-317500" lvl="1" marL="914400" rtl="0" algn="l">
              <a:spcBef>
                <a:spcPts val="0"/>
              </a:spcBef>
              <a:spcAft>
                <a:spcPts val="0"/>
              </a:spcAft>
              <a:buSzPts val="1400"/>
              <a:buChar char="○"/>
            </a:pPr>
            <a:r>
              <a:rPr lang="en"/>
              <a:t>Increased capacity to holistically address client’s needs, especially complex/under-resourced clients (Sulkowski et al., 2011) </a:t>
            </a:r>
            <a:endParaRPr/>
          </a:p>
          <a:p>
            <a:pPr indent="-317500" lvl="1" marL="914400" rtl="0" algn="l">
              <a:spcBef>
                <a:spcPts val="0"/>
              </a:spcBef>
              <a:spcAft>
                <a:spcPts val="0"/>
              </a:spcAft>
              <a:buSzPts val="1400"/>
              <a:buChar char="○"/>
            </a:pPr>
            <a:r>
              <a:rPr lang="en"/>
              <a:t>Improved quality of life and emotional functioning (Bird et al., 2012) </a:t>
            </a:r>
            <a:endParaRPr/>
          </a:p>
          <a:p>
            <a:pPr indent="-317500" lvl="1" marL="914400" rtl="0" algn="l">
              <a:spcBef>
                <a:spcPts val="0"/>
              </a:spcBef>
              <a:spcAft>
                <a:spcPts val="0"/>
              </a:spcAft>
              <a:buSzPts val="1400"/>
              <a:buChar char="○"/>
            </a:pPr>
            <a:r>
              <a:rPr lang="en"/>
              <a:t>Reduced hospitalizations and emergency department visits (Rodriguez et al., 2019)</a:t>
            </a:r>
            <a:endParaRPr/>
          </a:p>
          <a:p>
            <a:pPr indent="-317500" lvl="1" marL="914400" rtl="0" algn="l">
              <a:spcBef>
                <a:spcPts val="0"/>
              </a:spcBef>
              <a:spcAft>
                <a:spcPts val="0"/>
              </a:spcAft>
              <a:buSzPts val="1400"/>
              <a:buChar char="○"/>
            </a:pPr>
            <a:r>
              <a:rPr lang="en"/>
              <a:t>Increased access to care (Bridges et al., 2014) </a:t>
            </a:r>
            <a:endParaRPr/>
          </a:p>
          <a:p>
            <a:pPr indent="-342900" lvl="0" marL="457200" rtl="0" algn="l">
              <a:spcBef>
                <a:spcPts val="0"/>
              </a:spcBef>
              <a:spcAft>
                <a:spcPts val="0"/>
              </a:spcAft>
              <a:buSzPts val="1800"/>
              <a:buChar char="●"/>
            </a:pPr>
            <a:r>
              <a:rPr lang="en"/>
              <a:t>Testimonials from Primary Therapists</a:t>
            </a:r>
            <a:endParaRPr/>
          </a:p>
          <a:p>
            <a:pPr indent="-317500" lvl="1" marL="914400" rtl="0" algn="l">
              <a:spcBef>
                <a:spcPts val="0"/>
              </a:spcBef>
              <a:spcAft>
                <a:spcPts val="0"/>
              </a:spcAft>
              <a:buSzPts val="1400"/>
              <a:buChar char="○"/>
            </a:pPr>
            <a:r>
              <a:rPr lang="en"/>
              <a:t>“</a:t>
            </a:r>
            <a:r>
              <a:rPr lang="en">
                <a:solidFill>
                  <a:srgbClr val="201F1E"/>
                </a:solidFill>
                <a:highlight>
                  <a:srgbClr val="FFFFFF"/>
                </a:highlight>
              </a:rPr>
              <a:t>OT services  have been instrumental as mental health therapist because I’ve learned tools and interventions to support my clt’s with sensory-based needs.”</a:t>
            </a:r>
            <a:endParaRPr>
              <a:solidFill>
                <a:srgbClr val="201F1E"/>
              </a:solidFill>
              <a:highlight>
                <a:srgbClr val="FFFFFF"/>
              </a:highlight>
            </a:endParaRPr>
          </a:p>
          <a:p>
            <a:pPr indent="-317500" lvl="1" marL="914400" rtl="0" algn="l">
              <a:spcBef>
                <a:spcPts val="0"/>
              </a:spcBef>
              <a:spcAft>
                <a:spcPts val="0"/>
              </a:spcAft>
              <a:buSzPts val="1400"/>
              <a:buChar char="○"/>
            </a:pPr>
            <a:r>
              <a:rPr lang="en">
                <a:solidFill>
                  <a:srgbClr val="201F1E"/>
                </a:solidFill>
                <a:highlight>
                  <a:srgbClr val="FFFFFF"/>
                </a:highlight>
              </a:rPr>
              <a:t>OT services have guided my practice because the psychoeducation information I’ve learned through OT consultations have encouraged me to further assess for sensory related problems—thus providing holistic services.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Co-Treatment: </a:t>
            </a:r>
            <a:r>
              <a:rPr lang="en"/>
              <a:t>Testimonials from Primary Therapists</a:t>
            </a:r>
            <a:endParaRPr>
              <a:highlight>
                <a:srgbClr val="FFFF00"/>
              </a:highlight>
            </a:endParaRPr>
          </a:p>
          <a:p>
            <a:pPr indent="0" lvl="0" marL="0" rtl="0" algn="l">
              <a:spcBef>
                <a:spcPts val="0"/>
              </a:spcBef>
              <a:spcAft>
                <a:spcPts val="0"/>
              </a:spcAft>
              <a:buNone/>
            </a:pPr>
            <a:r>
              <a:t/>
            </a:r>
            <a:endParaRPr/>
          </a:p>
        </p:txBody>
      </p:sp>
      <p:sp>
        <p:nvSpPr>
          <p:cNvPr id="141" name="Google Shape;141;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Testimonials from Primary Therapists</a:t>
            </a:r>
            <a:endParaRPr/>
          </a:p>
          <a:p>
            <a:pPr indent="-310832" lvl="1" marL="914400" rtl="0" algn="l">
              <a:spcBef>
                <a:spcPts val="0"/>
              </a:spcBef>
              <a:spcAft>
                <a:spcPts val="0"/>
              </a:spcAft>
              <a:buSzPct val="100000"/>
              <a:buChar char="○"/>
            </a:pPr>
            <a:r>
              <a:rPr lang="en">
                <a:solidFill>
                  <a:srgbClr val="201F1E"/>
                </a:solidFill>
                <a:highlight>
                  <a:schemeClr val="lt1"/>
                </a:highlight>
              </a:rPr>
              <a:t>OT services  have been instrumental as mental health therapist because I’ve learned tools and interventions to support my clt’s with sensory-based needs.</a:t>
            </a:r>
            <a:endParaRPr>
              <a:solidFill>
                <a:srgbClr val="201F1E"/>
              </a:solidFill>
              <a:highlight>
                <a:schemeClr val="lt1"/>
              </a:highlight>
            </a:endParaRPr>
          </a:p>
          <a:p>
            <a:pPr indent="-310832" lvl="1" marL="914400" rtl="0" algn="l">
              <a:spcBef>
                <a:spcPts val="0"/>
              </a:spcBef>
              <a:spcAft>
                <a:spcPts val="0"/>
              </a:spcAft>
              <a:buSzPct val="100000"/>
              <a:buChar char="○"/>
            </a:pPr>
            <a:r>
              <a:rPr lang="en">
                <a:solidFill>
                  <a:srgbClr val="201F1E"/>
                </a:solidFill>
                <a:highlight>
                  <a:schemeClr val="lt1"/>
                </a:highlight>
              </a:rPr>
              <a:t>OT services have guided my practice because the psychoeducation information I’ve learned through OT consultations have encouraged me to further assess for sensory related problems—thus providing holistic services.</a:t>
            </a:r>
            <a:endParaRPr>
              <a:solidFill>
                <a:srgbClr val="201F1E"/>
              </a:solidFill>
              <a:highlight>
                <a:schemeClr val="lt1"/>
              </a:highlight>
            </a:endParaRPr>
          </a:p>
          <a:p>
            <a:pPr indent="-316706" lvl="1" marL="914400" rtl="0" algn="l">
              <a:spcBef>
                <a:spcPts val="0"/>
              </a:spcBef>
              <a:spcAft>
                <a:spcPts val="0"/>
              </a:spcAft>
              <a:buClr>
                <a:srgbClr val="201F1E"/>
              </a:buClr>
              <a:buSzPct val="100000"/>
              <a:buChar char="○"/>
            </a:pPr>
            <a:r>
              <a:rPr lang="en" sz="1500">
                <a:solidFill>
                  <a:srgbClr val="201F1E"/>
                </a:solidFill>
                <a:highlight>
                  <a:srgbClr val="FFFFFF"/>
                </a:highlight>
              </a:rPr>
              <a:t>Having joint sessions with an OT has really helped me understand how incorporating sensory activities while processing can help children decrease aggressive behaviors</a:t>
            </a:r>
            <a:endParaRPr sz="1500">
              <a:solidFill>
                <a:srgbClr val="201F1E"/>
              </a:solidFill>
              <a:highlight>
                <a:srgbClr val="FFFFFF"/>
              </a:highlight>
            </a:endParaRPr>
          </a:p>
          <a:p>
            <a:pPr indent="-316706" lvl="1" marL="914400" rtl="0" algn="l">
              <a:spcBef>
                <a:spcPts val="0"/>
              </a:spcBef>
              <a:spcAft>
                <a:spcPts val="0"/>
              </a:spcAft>
              <a:buClr>
                <a:srgbClr val="201F1E"/>
              </a:buClr>
              <a:buSzPct val="100000"/>
              <a:buChar char="○"/>
            </a:pPr>
            <a:r>
              <a:rPr lang="en" sz="1500">
                <a:solidFill>
                  <a:srgbClr val="201F1E"/>
                </a:solidFill>
                <a:highlight>
                  <a:srgbClr val="FFFFFF"/>
                </a:highlight>
              </a:rPr>
              <a:t>I have found myself utilizing OT strategies such as focusing on how the child’s body feels and what the child’s body might be asking for (pressure, movements, slowing down) with other children who’s caregivers have not  reported sensory issues</a:t>
            </a:r>
            <a:endParaRPr sz="1500">
              <a:solidFill>
                <a:srgbClr val="201F1E"/>
              </a:solidFill>
              <a:highlight>
                <a:srgbClr val="FFFFFF"/>
              </a:highlight>
            </a:endParaRPr>
          </a:p>
          <a:p>
            <a:pPr indent="-316706" lvl="1" marL="914400" rtl="0" algn="l">
              <a:spcBef>
                <a:spcPts val="0"/>
              </a:spcBef>
              <a:spcAft>
                <a:spcPts val="0"/>
              </a:spcAft>
              <a:buClr>
                <a:srgbClr val="201F1E"/>
              </a:buClr>
              <a:buSzPct val="100000"/>
              <a:buChar char="○"/>
            </a:pPr>
            <a:r>
              <a:rPr lang="en" sz="1500">
                <a:solidFill>
                  <a:srgbClr val="201F1E"/>
                </a:solidFill>
                <a:highlight>
                  <a:srgbClr val="FFFFFF"/>
                </a:highlight>
              </a:rPr>
              <a:t>I definitely feel that having the perspective of an OT in the session has really helped me reflect and consider other angles to client’s triggers and family systems which helps with brainstorming and problem solving with families.</a:t>
            </a:r>
            <a:endParaRPr sz="1500">
              <a:solidFill>
                <a:srgbClr val="201F1E"/>
              </a:solidFill>
              <a:highlight>
                <a:srgbClr val="FFFFFF"/>
              </a:highlight>
            </a:endParaRPr>
          </a:p>
          <a:p>
            <a:pPr indent="0" lvl="0" marL="91440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highlight>
                  <a:schemeClr val="accent4"/>
                </a:highlight>
              </a:rPr>
              <a:t>Co-Treatment:</a:t>
            </a:r>
            <a:r>
              <a:rPr b="1" lang="en"/>
              <a:t> </a:t>
            </a:r>
            <a:r>
              <a:rPr lang="en"/>
              <a:t>Common OT referral presentations </a:t>
            </a:r>
            <a:endParaRPr>
              <a:highlight>
                <a:srgbClr val="FFFF00"/>
              </a:highlight>
            </a:endParaRPr>
          </a:p>
          <a:p>
            <a:pPr indent="0" lvl="0" marL="0" rtl="0" algn="l">
              <a:spcBef>
                <a:spcPts val="0"/>
              </a:spcBef>
              <a:spcAft>
                <a:spcPts val="0"/>
              </a:spcAft>
              <a:buNone/>
            </a:pPr>
            <a:r>
              <a:t/>
            </a:r>
            <a:endParaRPr/>
          </a:p>
        </p:txBody>
      </p:sp>
      <p:sp>
        <p:nvSpPr>
          <p:cNvPr id="147" name="Google Shape;147;p28"/>
          <p:cNvSpPr txBox="1"/>
          <p:nvPr>
            <p:ph idx="1" type="body"/>
          </p:nvPr>
        </p:nvSpPr>
        <p:spPr>
          <a:xfrm>
            <a:off x="311700" y="1017725"/>
            <a:ext cx="8520600" cy="3842400"/>
          </a:xfrm>
          <a:prstGeom prst="rect">
            <a:avLst/>
          </a:prstGeom>
        </p:spPr>
        <p:txBody>
          <a:bodyPr anchorCtr="0" anchor="t" bIns="91425" lIns="91425" spcFirstLastPara="1" rIns="91425" wrap="square" tIns="91425">
            <a:noAutofit/>
          </a:bodyPr>
          <a:lstStyle/>
          <a:p>
            <a:pPr indent="0" lvl="0" marL="0" rtl="0" algn="l">
              <a:lnSpc>
                <a:spcPct val="130000"/>
              </a:lnSpc>
              <a:spcBef>
                <a:spcPts val="1200"/>
              </a:spcBef>
              <a:spcAft>
                <a:spcPts val="0"/>
              </a:spcAft>
              <a:buClr>
                <a:schemeClr val="dk1"/>
              </a:buClr>
              <a:buSzPts val="1018"/>
              <a:buFont typeface="Arial"/>
              <a:buNone/>
            </a:pPr>
            <a:r>
              <a:rPr lang="en" sz="1132">
                <a:solidFill>
                  <a:schemeClr val="dk1"/>
                </a:solidFill>
              </a:rPr>
              <a:t>☐   Does this child’s </a:t>
            </a:r>
            <a:r>
              <a:rPr b="1" lang="en" sz="1132">
                <a:solidFill>
                  <a:schemeClr val="dk1"/>
                </a:solidFill>
                <a:highlight>
                  <a:srgbClr val="FFF2CC"/>
                </a:highlight>
              </a:rPr>
              <a:t>difficulty with emotion regulation </a:t>
            </a:r>
            <a:r>
              <a:rPr lang="en" sz="1132">
                <a:solidFill>
                  <a:schemeClr val="dk1"/>
                </a:solidFill>
              </a:rPr>
              <a:t>directly impact frequency of calm, developmentally appropriate participation in play or activities with others (i.e. family or friends)?</a:t>
            </a:r>
            <a:endParaRPr sz="1132">
              <a:solidFill>
                <a:schemeClr val="dk1"/>
              </a:solidFill>
            </a:endParaRPr>
          </a:p>
          <a:p>
            <a:pPr indent="0" lvl="0" marL="0" rtl="0" algn="l">
              <a:lnSpc>
                <a:spcPct val="130000"/>
              </a:lnSpc>
              <a:spcBef>
                <a:spcPts val="1200"/>
              </a:spcBef>
              <a:spcAft>
                <a:spcPts val="0"/>
              </a:spcAft>
              <a:buClr>
                <a:schemeClr val="dk1"/>
              </a:buClr>
              <a:buSzPts val="1018"/>
              <a:buFont typeface="Arial"/>
              <a:buNone/>
            </a:pPr>
            <a:r>
              <a:rPr lang="en" sz="1132">
                <a:solidFill>
                  <a:schemeClr val="dk1"/>
                </a:solidFill>
              </a:rPr>
              <a:t>☐   Do the mental health symptoms of this child impact his or her ability to complete </a:t>
            </a:r>
            <a:r>
              <a:rPr b="1" lang="en" sz="1132">
                <a:solidFill>
                  <a:schemeClr val="dk1"/>
                </a:solidFill>
                <a:highlight>
                  <a:srgbClr val="FFF2CC"/>
                </a:highlight>
              </a:rPr>
              <a:t>activities of daily living</a:t>
            </a:r>
            <a:r>
              <a:rPr lang="en" sz="1132">
                <a:solidFill>
                  <a:schemeClr val="dk1"/>
                </a:solidFill>
              </a:rPr>
              <a:t> (i.e. dressing, bathing, toileting) to the level that is expected of the child developmentally?</a:t>
            </a:r>
            <a:endParaRPr sz="1132">
              <a:solidFill>
                <a:schemeClr val="dk1"/>
              </a:solidFill>
            </a:endParaRPr>
          </a:p>
          <a:p>
            <a:pPr indent="0" lvl="0" marL="0" rtl="0" algn="l">
              <a:lnSpc>
                <a:spcPct val="130000"/>
              </a:lnSpc>
              <a:spcBef>
                <a:spcPts val="1200"/>
              </a:spcBef>
              <a:spcAft>
                <a:spcPts val="0"/>
              </a:spcAft>
              <a:buClr>
                <a:schemeClr val="dk1"/>
              </a:buClr>
              <a:buSzPts val="1018"/>
              <a:buFont typeface="Arial"/>
              <a:buNone/>
            </a:pPr>
            <a:r>
              <a:rPr lang="en" sz="1132">
                <a:solidFill>
                  <a:schemeClr val="dk1"/>
                </a:solidFill>
              </a:rPr>
              <a:t>☐   Are mental health symptoms exacerbated when this child is faced with completing an activity that involves components of </a:t>
            </a:r>
            <a:r>
              <a:rPr b="1" lang="en" sz="1132">
                <a:solidFill>
                  <a:schemeClr val="dk1"/>
                </a:solidFill>
                <a:highlight>
                  <a:srgbClr val="FFF2CC"/>
                </a:highlight>
              </a:rPr>
              <a:t>sensory processing</a:t>
            </a:r>
            <a:r>
              <a:rPr lang="en" sz="1132">
                <a:solidFill>
                  <a:schemeClr val="dk1"/>
                </a:solidFill>
              </a:rPr>
              <a:t> (sights, sounds, smells, touch, taste), which then ultimately impedes performance?</a:t>
            </a:r>
            <a:endParaRPr sz="1132">
              <a:solidFill>
                <a:schemeClr val="dk1"/>
              </a:solidFill>
            </a:endParaRPr>
          </a:p>
          <a:p>
            <a:pPr indent="0" lvl="0" marL="0" rtl="0" algn="l">
              <a:lnSpc>
                <a:spcPct val="130000"/>
              </a:lnSpc>
              <a:spcBef>
                <a:spcPts val="1200"/>
              </a:spcBef>
              <a:spcAft>
                <a:spcPts val="0"/>
              </a:spcAft>
              <a:buClr>
                <a:schemeClr val="dk1"/>
              </a:buClr>
              <a:buSzPts val="1018"/>
              <a:buFont typeface="Arial"/>
              <a:buNone/>
            </a:pPr>
            <a:r>
              <a:rPr lang="en" sz="1132">
                <a:solidFill>
                  <a:schemeClr val="dk1"/>
                </a:solidFill>
              </a:rPr>
              <a:t>☐   Does this child become dysregulated during certain aspects of </a:t>
            </a:r>
            <a:r>
              <a:rPr b="1" lang="en" sz="1132">
                <a:solidFill>
                  <a:schemeClr val="dk1"/>
                </a:solidFill>
                <a:highlight>
                  <a:srgbClr val="FFF2CC"/>
                </a:highlight>
              </a:rPr>
              <a:t>mealtime</a:t>
            </a:r>
            <a:r>
              <a:rPr lang="en" sz="1132">
                <a:solidFill>
                  <a:schemeClr val="dk1"/>
                </a:solidFill>
              </a:rPr>
              <a:t> (potentially due to food selectivity/picky eating, hyperactivity, sensory sensitivities, etc.), impacting this child’s ability to actively engage in this occupation overall?</a:t>
            </a:r>
            <a:endParaRPr sz="1132">
              <a:solidFill>
                <a:schemeClr val="dk1"/>
              </a:solidFill>
            </a:endParaRPr>
          </a:p>
          <a:p>
            <a:pPr indent="0" lvl="0" marL="0" rtl="0" algn="l">
              <a:lnSpc>
                <a:spcPct val="130000"/>
              </a:lnSpc>
              <a:spcBef>
                <a:spcPts val="1200"/>
              </a:spcBef>
              <a:spcAft>
                <a:spcPts val="0"/>
              </a:spcAft>
              <a:buClr>
                <a:schemeClr val="dk1"/>
              </a:buClr>
              <a:buSzPts val="1018"/>
              <a:buFont typeface="Arial"/>
              <a:buNone/>
            </a:pPr>
            <a:r>
              <a:rPr lang="en" sz="1132">
                <a:solidFill>
                  <a:schemeClr val="dk1"/>
                </a:solidFill>
              </a:rPr>
              <a:t>☐   On a consistent basis, do the mental health challenges of this child disrupt their ability to assume the</a:t>
            </a:r>
            <a:r>
              <a:rPr b="1" lang="en" sz="1132">
                <a:solidFill>
                  <a:schemeClr val="dk1"/>
                </a:solidFill>
                <a:highlight>
                  <a:srgbClr val="FFF2CC"/>
                </a:highlight>
              </a:rPr>
              <a:t> role of a student</a:t>
            </a:r>
            <a:r>
              <a:rPr lang="en" sz="1132">
                <a:solidFill>
                  <a:schemeClr val="dk1"/>
                </a:solidFill>
              </a:rPr>
              <a:t> at school to the best of their abilities? Are there </a:t>
            </a:r>
            <a:r>
              <a:rPr b="1" lang="en" sz="1132">
                <a:solidFill>
                  <a:schemeClr val="dk1"/>
                </a:solidFill>
                <a:highlight>
                  <a:srgbClr val="FFF2CC"/>
                </a:highlight>
              </a:rPr>
              <a:t>other specific environments</a:t>
            </a:r>
            <a:r>
              <a:rPr lang="en" sz="1132">
                <a:solidFill>
                  <a:schemeClr val="dk1"/>
                </a:solidFill>
              </a:rPr>
              <a:t> (i.e. home, community outings) in which mental health difficulties impact overall levels of performance in a variety of occupations as well?</a:t>
            </a:r>
            <a:endParaRPr sz="1132">
              <a:solidFill>
                <a:schemeClr val="dk1"/>
              </a:solidFill>
            </a:endParaRPr>
          </a:p>
          <a:p>
            <a:pPr indent="0" lvl="0" marL="0" rtl="0" algn="l">
              <a:lnSpc>
                <a:spcPct val="130000"/>
              </a:lnSpc>
              <a:spcBef>
                <a:spcPts val="1200"/>
              </a:spcBef>
              <a:spcAft>
                <a:spcPts val="0"/>
              </a:spcAft>
              <a:buClr>
                <a:schemeClr val="dk1"/>
              </a:buClr>
              <a:buSzPts val="1018"/>
              <a:buFont typeface="Arial"/>
              <a:buNone/>
            </a:pPr>
            <a:r>
              <a:rPr lang="en" sz="1132">
                <a:solidFill>
                  <a:schemeClr val="dk1"/>
                </a:solidFill>
              </a:rPr>
              <a:t>☐   Does this child have difficulty fully completing tasks, consistently adhering to routines, or initiating engagement overall due to </a:t>
            </a:r>
            <a:r>
              <a:rPr b="1" lang="en" sz="1132">
                <a:solidFill>
                  <a:srgbClr val="000000"/>
                </a:solidFill>
                <a:highlight>
                  <a:srgbClr val="FFF2CC"/>
                </a:highlight>
              </a:rPr>
              <a:t>inattention, hyperactivity, or an overall lack of initiation</a:t>
            </a:r>
            <a:r>
              <a:rPr lang="en" sz="1132">
                <a:solidFill>
                  <a:schemeClr val="dk1"/>
                </a:solidFill>
              </a:rPr>
              <a:t> that is related to mental health challenges?</a:t>
            </a:r>
            <a:endParaRPr sz="1132">
              <a:solidFill>
                <a:schemeClr val="dk1"/>
              </a:solidFill>
            </a:endParaRPr>
          </a:p>
          <a:p>
            <a:pPr indent="0" lvl="0" marL="0" rtl="0" algn="l">
              <a:lnSpc>
                <a:spcPct val="95000"/>
              </a:lnSpc>
              <a:spcBef>
                <a:spcPts val="1200"/>
              </a:spcBef>
              <a:spcAft>
                <a:spcPts val="1200"/>
              </a:spcAft>
              <a:buSzPts val="1018"/>
              <a:buNone/>
            </a:pPr>
            <a:r>
              <a:t/>
            </a:r>
            <a:endParaRPr sz="1965"/>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4"/>
                </a:solidFill>
              </a:rPr>
              <a:t>Co-Treatment:</a:t>
            </a:r>
            <a:r>
              <a:rPr b="1" lang="en"/>
              <a:t> </a:t>
            </a:r>
            <a:r>
              <a:rPr lang="en"/>
              <a:t>What </a:t>
            </a:r>
            <a:r>
              <a:rPr lang="en"/>
              <a:t>might </a:t>
            </a:r>
            <a:r>
              <a:rPr lang="en"/>
              <a:t>it look like? </a:t>
            </a:r>
            <a:endParaRPr>
              <a:highlight>
                <a:srgbClr val="FFFF00"/>
              </a:highlight>
            </a:endParaRPr>
          </a:p>
          <a:p>
            <a:pPr indent="0" lvl="0" marL="0" rtl="0" algn="l">
              <a:spcBef>
                <a:spcPts val="0"/>
              </a:spcBef>
              <a:spcAft>
                <a:spcPts val="0"/>
              </a:spcAft>
              <a:buNone/>
            </a:pPr>
            <a:r>
              <a:t/>
            </a:r>
            <a:endParaRPr/>
          </a:p>
        </p:txBody>
      </p:sp>
      <p:sp>
        <p:nvSpPr>
          <p:cNvPr id="153" name="Google Shape;15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General examples</a:t>
            </a:r>
            <a:endParaRPr/>
          </a:p>
          <a:p>
            <a:pPr indent="-330200" lvl="1" marL="914400" rtl="0" algn="l">
              <a:spcBef>
                <a:spcPts val="0"/>
              </a:spcBef>
              <a:spcAft>
                <a:spcPts val="0"/>
              </a:spcAft>
              <a:buSzPts val="1600"/>
              <a:buChar char="○"/>
            </a:pPr>
            <a:r>
              <a:rPr lang="en" sz="1600"/>
              <a:t>OT provides individualized skill-building support (Rehab) while primary therapist focuses on psychological processing (Therapy)</a:t>
            </a:r>
            <a:endParaRPr sz="1600"/>
          </a:p>
          <a:p>
            <a:pPr indent="-330200" lvl="1" marL="914400" rtl="0" algn="l">
              <a:spcBef>
                <a:spcPts val="0"/>
              </a:spcBef>
              <a:spcAft>
                <a:spcPts val="0"/>
              </a:spcAft>
              <a:buSzPts val="1600"/>
              <a:buChar char="○"/>
            </a:pPr>
            <a:r>
              <a:rPr lang="en" sz="1600"/>
              <a:t>OT provides occupation-based analysis and recommendations (e.g. breakdown of sensory, motor, </a:t>
            </a:r>
            <a:r>
              <a:rPr lang="en" sz="1600"/>
              <a:t>cognitive</a:t>
            </a:r>
            <a:r>
              <a:rPr lang="en" sz="1600"/>
              <a:t>, socioemotional components of daily activities) during collaterals while primary therapist supports caregivers </a:t>
            </a:r>
            <a:r>
              <a:rPr lang="en" sz="1600"/>
              <a:t>with therapeutic strategies </a:t>
            </a:r>
            <a:endParaRPr sz="1600"/>
          </a:p>
          <a:p>
            <a:pPr indent="-330200" lvl="1" marL="914400" rtl="0" algn="l">
              <a:spcBef>
                <a:spcPts val="0"/>
              </a:spcBef>
              <a:spcAft>
                <a:spcPts val="0"/>
              </a:spcAft>
              <a:buSzPts val="1600"/>
              <a:buChar char="○"/>
            </a:pPr>
            <a:r>
              <a:rPr lang="en" sz="1600"/>
              <a:t>OTs and primary therapists can co-facilitate rehab groups to support clients with skill-building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pSp>
        <p:nvGrpSpPr>
          <p:cNvPr id="158" name="Google Shape;158;p30"/>
          <p:cNvGrpSpPr/>
          <p:nvPr/>
        </p:nvGrpSpPr>
        <p:grpSpPr>
          <a:xfrm>
            <a:off x="4878001" y="1017718"/>
            <a:ext cx="3937801" cy="3909153"/>
            <a:chOff x="2591721" y="407378"/>
            <a:chExt cx="4222390" cy="4122709"/>
          </a:xfrm>
        </p:grpSpPr>
        <p:sp>
          <p:nvSpPr>
            <p:cNvPr id="159" name="Google Shape;159;p30"/>
            <p:cNvSpPr/>
            <p:nvPr/>
          </p:nvSpPr>
          <p:spPr>
            <a:xfrm>
              <a:off x="2723856" y="582087"/>
              <a:ext cx="3948000" cy="3948000"/>
            </a:xfrm>
            <a:prstGeom prst="ellipse">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30"/>
            <p:cNvGrpSpPr/>
            <p:nvPr/>
          </p:nvGrpSpPr>
          <p:grpSpPr>
            <a:xfrm>
              <a:off x="3619861" y="407378"/>
              <a:ext cx="2166000" cy="2166000"/>
              <a:chOff x="3619861" y="407378"/>
              <a:chExt cx="2166000" cy="2166000"/>
            </a:xfrm>
          </p:grpSpPr>
          <p:sp>
            <p:nvSpPr>
              <p:cNvPr id="161" name="Google Shape;161;p30"/>
              <p:cNvSpPr/>
              <p:nvPr/>
            </p:nvSpPr>
            <p:spPr>
              <a:xfrm>
                <a:off x="3619861" y="407378"/>
                <a:ext cx="2166000" cy="2166000"/>
              </a:xfrm>
              <a:prstGeom prst="ellipse">
                <a:avLst/>
              </a:prstGeom>
              <a:solidFill>
                <a:srgbClr val="BE2F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0"/>
              <p:cNvSpPr txBox="1"/>
              <p:nvPr/>
            </p:nvSpPr>
            <p:spPr>
              <a:xfrm>
                <a:off x="4024522" y="707737"/>
                <a:ext cx="1328400" cy="66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Regional Center</a:t>
                </a:r>
                <a:endParaRPr b="1" sz="1200">
                  <a:solidFill>
                    <a:srgbClr val="FFFFFF"/>
                  </a:solidFill>
                  <a:latin typeface="Roboto"/>
                  <a:ea typeface="Roboto"/>
                  <a:cs typeface="Roboto"/>
                  <a:sym typeface="Roboto"/>
                </a:endParaRPr>
              </a:p>
              <a:p>
                <a:pPr indent="0" lvl="0" marL="0" rtl="0" algn="ctr">
                  <a:spcBef>
                    <a:spcPts val="0"/>
                  </a:spcBef>
                  <a:spcAft>
                    <a:spcPts val="0"/>
                  </a:spcAft>
                  <a:buNone/>
                </a:pPr>
                <a:r>
                  <a:rPr b="1" lang="en" sz="1200">
                    <a:solidFill>
                      <a:srgbClr val="FFFFFF"/>
                    </a:solidFill>
                    <a:latin typeface="Roboto"/>
                    <a:ea typeface="Roboto"/>
                    <a:cs typeface="Roboto"/>
                    <a:sym typeface="Roboto"/>
                  </a:rPr>
                  <a:t>Services</a:t>
                </a:r>
                <a:endParaRPr b="1" sz="1200">
                  <a:solidFill>
                    <a:srgbClr val="FFFFFF"/>
                  </a:solidFill>
                  <a:latin typeface="Roboto"/>
                  <a:ea typeface="Roboto"/>
                  <a:cs typeface="Roboto"/>
                  <a:sym typeface="Roboto"/>
                </a:endParaRPr>
              </a:p>
            </p:txBody>
          </p:sp>
        </p:grpSp>
        <p:grpSp>
          <p:nvGrpSpPr>
            <p:cNvPr id="163" name="Google Shape;163;p30"/>
            <p:cNvGrpSpPr/>
            <p:nvPr/>
          </p:nvGrpSpPr>
          <p:grpSpPr>
            <a:xfrm>
              <a:off x="4648111" y="1143043"/>
              <a:ext cx="2166000" cy="2166000"/>
              <a:chOff x="4648111" y="1143043"/>
              <a:chExt cx="2166000" cy="2166000"/>
            </a:xfrm>
          </p:grpSpPr>
          <p:sp>
            <p:nvSpPr>
              <p:cNvPr id="164" name="Google Shape;164;p30"/>
              <p:cNvSpPr/>
              <p:nvPr/>
            </p:nvSpPr>
            <p:spPr>
              <a:xfrm>
                <a:off x="4648111" y="1143043"/>
                <a:ext cx="2166000" cy="2166000"/>
              </a:xfrm>
              <a:prstGeom prst="ellipse">
                <a:avLst/>
              </a:prstGeom>
              <a:solidFill>
                <a:srgbClr val="D838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0"/>
              <p:cNvSpPr txBox="1"/>
              <p:nvPr/>
            </p:nvSpPr>
            <p:spPr>
              <a:xfrm>
                <a:off x="5431956" y="1669515"/>
                <a:ext cx="1328400" cy="66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School-Based Services</a:t>
                </a:r>
                <a:endParaRPr b="1" sz="1200">
                  <a:solidFill>
                    <a:srgbClr val="FFFFFF"/>
                  </a:solidFill>
                  <a:latin typeface="Roboto"/>
                  <a:ea typeface="Roboto"/>
                  <a:cs typeface="Roboto"/>
                  <a:sym typeface="Roboto"/>
                </a:endParaRPr>
              </a:p>
            </p:txBody>
          </p:sp>
        </p:grpSp>
        <p:grpSp>
          <p:nvGrpSpPr>
            <p:cNvPr id="166" name="Google Shape;166;p30"/>
            <p:cNvGrpSpPr/>
            <p:nvPr/>
          </p:nvGrpSpPr>
          <p:grpSpPr>
            <a:xfrm>
              <a:off x="4238812" y="2357689"/>
              <a:ext cx="2166000" cy="2166000"/>
              <a:chOff x="4238812" y="2357689"/>
              <a:chExt cx="2166000" cy="2166000"/>
            </a:xfrm>
          </p:grpSpPr>
          <p:sp>
            <p:nvSpPr>
              <p:cNvPr id="167" name="Google Shape;167;p30"/>
              <p:cNvSpPr/>
              <p:nvPr/>
            </p:nvSpPr>
            <p:spPr>
              <a:xfrm>
                <a:off x="4238812" y="2357689"/>
                <a:ext cx="2166000" cy="2166000"/>
              </a:xfrm>
              <a:prstGeom prst="ellipse">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0"/>
              <p:cNvSpPr txBox="1"/>
              <p:nvPr/>
            </p:nvSpPr>
            <p:spPr>
              <a:xfrm>
                <a:off x="5047891" y="3185187"/>
                <a:ext cx="1328400" cy="66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Early Intervention </a:t>
                </a:r>
                <a:endParaRPr b="1" sz="1200">
                  <a:solidFill>
                    <a:srgbClr val="FFFFFF"/>
                  </a:solidFill>
                  <a:latin typeface="Roboto"/>
                  <a:ea typeface="Roboto"/>
                  <a:cs typeface="Roboto"/>
                  <a:sym typeface="Roboto"/>
                </a:endParaRPr>
              </a:p>
              <a:p>
                <a:pPr indent="0" lvl="0" marL="0" rtl="0" algn="ctr">
                  <a:spcBef>
                    <a:spcPts val="0"/>
                  </a:spcBef>
                  <a:spcAft>
                    <a:spcPts val="0"/>
                  </a:spcAft>
                  <a:buNone/>
                </a:pPr>
                <a:r>
                  <a:rPr b="1" lang="en" sz="1200">
                    <a:solidFill>
                      <a:srgbClr val="FFFFFF"/>
                    </a:solidFill>
                    <a:latin typeface="Roboto"/>
                    <a:ea typeface="Roboto"/>
                    <a:cs typeface="Roboto"/>
                    <a:sym typeface="Roboto"/>
                  </a:rPr>
                  <a:t>Services</a:t>
                </a:r>
                <a:endParaRPr b="1" sz="1200">
                  <a:solidFill>
                    <a:srgbClr val="FFFFFF"/>
                  </a:solidFill>
                  <a:latin typeface="Roboto"/>
                  <a:ea typeface="Roboto"/>
                  <a:cs typeface="Roboto"/>
                  <a:sym typeface="Roboto"/>
                </a:endParaRPr>
              </a:p>
            </p:txBody>
          </p:sp>
        </p:grpSp>
        <p:grpSp>
          <p:nvGrpSpPr>
            <p:cNvPr id="169" name="Google Shape;169;p30"/>
            <p:cNvGrpSpPr/>
            <p:nvPr/>
          </p:nvGrpSpPr>
          <p:grpSpPr>
            <a:xfrm>
              <a:off x="2983201" y="2357790"/>
              <a:ext cx="2166000" cy="2166000"/>
              <a:chOff x="2983201" y="2357790"/>
              <a:chExt cx="2166000" cy="2166000"/>
            </a:xfrm>
          </p:grpSpPr>
          <p:sp>
            <p:nvSpPr>
              <p:cNvPr id="170" name="Google Shape;170;p30"/>
              <p:cNvSpPr/>
              <p:nvPr/>
            </p:nvSpPr>
            <p:spPr>
              <a:xfrm>
                <a:off x="2983201" y="2357790"/>
                <a:ext cx="2166000" cy="2166000"/>
              </a:xfrm>
              <a:prstGeom prst="ellipse">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0"/>
              <p:cNvSpPr txBox="1"/>
              <p:nvPr/>
            </p:nvSpPr>
            <p:spPr>
              <a:xfrm>
                <a:off x="3059406" y="3168962"/>
                <a:ext cx="1328400" cy="66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Inpatient Services</a:t>
                </a:r>
                <a:endParaRPr b="1" sz="1200">
                  <a:solidFill>
                    <a:srgbClr val="FFFFFF"/>
                  </a:solidFill>
                  <a:latin typeface="Roboto"/>
                  <a:ea typeface="Roboto"/>
                  <a:cs typeface="Roboto"/>
                  <a:sym typeface="Roboto"/>
                </a:endParaRPr>
              </a:p>
            </p:txBody>
          </p:sp>
        </p:grpSp>
        <p:grpSp>
          <p:nvGrpSpPr>
            <p:cNvPr id="172" name="Google Shape;172;p30"/>
            <p:cNvGrpSpPr/>
            <p:nvPr/>
          </p:nvGrpSpPr>
          <p:grpSpPr>
            <a:xfrm>
              <a:off x="2591721" y="1143012"/>
              <a:ext cx="2166006" cy="2166000"/>
              <a:chOff x="2591721" y="1143012"/>
              <a:chExt cx="2166006" cy="2166000"/>
            </a:xfrm>
          </p:grpSpPr>
          <p:sp>
            <p:nvSpPr>
              <p:cNvPr id="173" name="Google Shape;173;p30"/>
              <p:cNvSpPr/>
              <p:nvPr/>
            </p:nvSpPr>
            <p:spPr>
              <a:xfrm>
                <a:off x="2591728" y="1143012"/>
                <a:ext cx="2166000" cy="2166000"/>
              </a:xfrm>
              <a:prstGeom prst="ellipse">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0"/>
              <p:cNvSpPr txBox="1"/>
              <p:nvPr/>
            </p:nvSpPr>
            <p:spPr>
              <a:xfrm>
                <a:off x="2591721" y="1715549"/>
                <a:ext cx="1388700" cy="93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Community-</a:t>
                </a:r>
                <a:endParaRPr b="1" sz="1200">
                  <a:solidFill>
                    <a:srgbClr val="FFFFFF"/>
                  </a:solidFill>
                  <a:latin typeface="Roboto"/>
                  <a:ea typeface="Roboto"/>
                  <a:cs typeface="Roboto"/>
                  <a:sym typeface="Roboto"/>
                </a:endParaRPr>
              </a:p>
              <a:p>
                <a:pPr indent="0" lvl="0" marL="0" rtl="0" algn="ctr">
                  <a:spcBef>
                    <a:spcPts val="0"/>
                  </a:spcBef>
                  <a:spcAft>
                    <a:spcPts val="0"/>
                  </a:spcAft>
                  <a:buNone/>
                </a:pPr>
                <a:r>
                  <a:rPr b="1" lang="en" sz="1200">
                    <a:solidFill>
                      <a:srgbClr val="FFFFFF"/>
                    </a:solidFill>
                    <a:latin typeface="Roboto"/>
                    <a:ea typeface="Roboto"/>
                    <a:cs typeface="Roboto"/>
                    <a:sym typeface="Roboto"/>
                  </a:rPr>
                  <a:t>Based</a:t>
                </a:r>
                <a:endParaRPr b="1" sz="1200">
                  <a:solidFill>
                    <a:srgbClr val="FFFFFF"/>
                  </a:solidFill>
                  <a:latin typeface="Roboto"/>
                  <a:ea typeface="Roboto"/>
                  <a:cs typeface="Roboto"/>
                  <a:sym typeface="Roboto"/>
                </a:endParaRPr>
              </a:p>
              <a:p>
                <a:pPr indent="0" lvl="0" marL="0" rtl="0" algn="ctr">
                  <a:spcBef>
                    <a:spcPts val="0"/>
                  </a:spcBef>
                  <a:spcAft>
                    <a:spcPts val="0"/>
                  </a:spcAft>
                  <a:buNone/>
                </a:pPr>
                <a:r>
                  <a:rPr b="1" lang="en" sz="1200">
                    <a:solidFill>
                      <a:srgbClr val="FFFFFF"/>
                    </a:solidFill>
                    <a:latin typeface="Roboto"/>
                    <a:ea typeface="Roboto"/>
                    <a:cs typeface="Roboto"/>
                    <a:sym typeface="Roboto"/>
                  </a:rPr>
                  <a:t>Mental Health Services</a:t>
                </a:r>
                <a:endParaRPr b="1" sz="1200">
                  <a:solidFill>
                    <a:srgbClr val="FFFFFF"/>
                  </a:solidFill>
                  <a:latin typeface="Roboto"/>
                  <a:ea typeface="Roboto"/>
                  <a:cs typeface="Roboto"/>
                  <a:sym typeface="Roboto"/>
                </a:endParaRPr>
              </a:p>
            </p:txBody>
          </p:sp>
        </p:grpSp>
        <p:sp>
          <p:nvSpPr>
            <p:cNvPr id="175" name="Google Shape;175;p30"/>
            <p:cNvSpPr/>
            <p:nvPr/>
          </p:nvSpPr>
          <p:spPr>
            <a:xfrm>
              <a:off x="4084942" y="1943171"/>
              <a:ext cx="1225800" cy="1225800"/>
            </a:xfrm>
            <a:prstGeom prst="ellipse">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Case Study: </a:t>
            </a:r>
            <a:r>
              <a:rPr lang="en"/>
              <a:t>Selena | Let’s Zoom Out!  </a:t>
            </a:r>
            <a:endParaRPr/>
          </a:p>
        </p:txBody>
      </p:sp>
      <p:sp>
        <p:nvSpPr>
          <p:cNvPr id="177" name="Google Shape;177;p30"/>
          <p:cNvSpPr txBox="1"/>
          <p:nvPr>
            <p:ph idx="1" type="body"/>
          </p:nvPr>
        </p:nvSpPr>
        <p:spPr>
          <a:xfrm>
            <a:off x="311700" y="1152475"/>
            <a:ext cx="4397700" cy="3725100"/>
          </a:xfrm>
          <a:prstGeom prst="rect">
            <a:avLst/>
          </a:prstGeom>
        </p:spPr>
        <p:txBody>
          <a:bodyPr anchorCtr="0" anchor="t" bIns="91425" lIns="91425" spcFirstLastPara="1" rIns="91425" wrap="square" tIns="91425">
            <a:normAutofit fontScale="92500" lnSpcReduction="10000"/>
          </a:bodyPr>
          <a:lstStyle/>
          <a:p>
            <a:pPr indent="-328453" lvl="0" marL="457200" rtl="0" algn="l">
              <a:spcBef>
                <a:spcPts val="0"/>
              </a:spcBef>
              <a:spcAft>
                <a:spcPts val="0"/>
              </a:spcAft>
              <a:buSzPct val="100000"/>
              <a:buChar char="●"/>
            </a:pPr>
            <a:r>
              <a:rPr b="1" lang="en" sz="1700"/>
              <a:t>How did Selena get referred to a pediatric mental health OT?</a:t>
            </a:r>
            <a:endParaRPr b="1" sz="1700"/>
          </a:p>
          <a:p>
            <a:pPr indent="-316706" lvl="1" marL="914400" rtl="0" algn="l">
              <a:spcBef>
                <a:spcPts val="0"/>
              </a:spcBef>
              <a:spcAft>
                <a:spcPts val="0"/>
              </a:spcAft>
              <a:buSzPct val="100000"/>
              <a:buChar char="○"/>
            </a:pPr>
            <a:r>
              <a:rPr lang="en" sz="1500"/>
              <a:t>Caregivers referred to VIP for Triumph class (FASD)</a:t>
            </a:r>
            <a:endParaRPr sz="1500"/>
          </a:p>
          <a:p>
            <a:pPr indent="-316706" lvl="1" marL="914400" rtl="0" algn="l">
              <a:spcBef>
                <a:spcPts val="0"/>
              </a:spcBef>
              <a:spcAft>
                <a:spcPts val="0"/>
              </a:spcAft>
              <a:buSzPct val="100000"/>
              <a:buChar char="○"/>
            </a:pPr>
            <a:r>
              <a:rPr lang="en" sz="1500"/>
              <a:t>MH Diagnosis of Childhood Emotional Disorder, unspecified  </a:t>
            </a:r>
            <a:endParaRPr sz="1500"/>
          </a:p>
          <a:p>
            <a:pPr indent="-316706" lvl="0" marL="457200" rtl="0" algn="l">
              <a:lnSpc>
                <a:spcPct val="150000"/>
              </a:lnSpc>
              <a:spcBef>
                <a:spcPts val="0"/>
              </a:spcBef>
              <a:spcAft>
                <a:spcPts val="0"/>
              </a:spcAft>
              <a:buSzPct val="125000"/>
              <a:buChar char="●"/>
            </a:pPr>
            <a:r>
              <a:rPr lang="en" sz="1200">
                <a:solidFill>
                  <a:schemeClr val="dk1"/>
                </a:solidFill>
                <a:latin typeface="MS Gothic"/>
                <a:ea typeface="MS Gothic"/>
                <a:cs typeface="MS Gothic"/>
                <a:sym typeface="MS Gothic"/>
              </a:rPr>
              <a:t>☒</a:t>
            </a:r>
            <a:r>
              <a:rPr lang="en" sz="1200">
                <a:solidFill>
                  <a:schemeClr val="dk1"/>
                </a:solidFill>
              </a:rPr>
              <a:t>   Does this child’s difficulty with emotion regulation directly impact frequency of calm, developmentally appropriate participation in play or activities with others (i.e. family or friends)?</a:t>
            </a:r>
            <a:endParaRPr sz="1200">
              <a:solidFill>
                <a:schemeClr val="dk1"/>
              </a:solidFill>
            </a:endParaRPr>
          </a:p>
          <a:p>
            <a:pPr indent="-316706" lvl="0" marL="457200" rtl="0" algn="l">
              <a:lnSpc>
                <a:spcPct val="150000"/>
              </a:lnSpc>
              <a:spcBef>
                <a:spcPts val="0"/>
              </a:spcBef>
              <a:spcAft>
                <a:spcPts val="0"/>
              </a:spcAft>
              <a:buSzPct val="125000"/>
              <a:buChar char="●"/>
            </a:pPr>
            <a:r>
              <a:rPr lang="en" sz="1200">
                <a:solidFill>
                  <a:schemeClr val="dk1"/>
                </a:solidFill>
                <a:latin typeface="MS Gothic"/>
                <a:ea typeface="MS Gothic"/>
                <a:cs typeface="MS Gothic"/>
                <a:sym typeface="MS Gothic"/>
              </a:rPr>
              <a:t>☒</a:t>
            </a:r>
            <a:r>
              <a:rPr lang="en" sz="1200">
                <a:solidFill>
                  <a:schemeClr val="dk1"/>
                </a:solidFill>
              </a:rPr>
              <a:t>   Does this child have difficulty fully completing tasks, consistently adhering to routines, or initiating engagement overall due to inattention, hyperactivity, or an overall lack of initiation that is related to mental health challenges?</a:t>
            </a:r>
            <a:endParaRPr sz="1500"/>
          </a:p>
        </p:txBody>
      </p:sp>
      <p:cxnSp>
        <p:nvCxnSpPr>
          <p:cNvPr id="178" name="Google Shape;178;p30"/>
          <p:cNvCxnSpPr/>
          <p:nvPr/>
        </p:nvCxnSpPr>
        <p:spPr>
          <a:xfrm rot="10800000">
            <a:off x="5874175" y="3120175"/>
            <a:ext cx="365400" cy="158100"/>
          </a:xfrm>
          <a:prstGeom prst="straightConnector1">
            <a:avLst/>
          </a:prstGeom>
          <a:noFill/>
          <a:ln cap="flat" cmpd="sng" w="38100">
            <a:solidFill>
              <a:srgbClr val="FFFFFF"/>
            </a:solidFill>
            <a:prstDash val="solid"/>
            <a:round/>
            <a:headEnd len="med" w="med" type="none"/>
            <a:tailEnd len="med" w="med" type="triangle"/>
          </a:ln>
        </p:spPr>
      </p:cxnSp>
      <p:pic>
        <p:nvPicPr>
          <p:cNvPr id="179" name="Google Shape;179;p30"/>
          <p:cNvPicPr preferRelativeResize="0"/>
          <p:nvPr/>
        </p:nvPicPr>
        <p:blipFill>
          <a:blip r:embed="rId4">
            <a:alphaModFix/>
          </a:blip>
          <a:stretch>
            <a:fillRect/>
          </a:stretch>
        </p:blipFill>
        <p:spPr>
          <a:xfrm>
            <a:off x="6200049" y="2369975"/>
            <a:ext cx="1416699" cy="1204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Case Study: </a:t>
            </a:r>
            <a:r>
              <a:rPr lang="en"/>
              <a:t>Selena | Let’s Zoom In!  </a:t>
            </a:r>
            <a:endParaRPr/>
          </a:p>
        </p:txBody>
      </p:sp>
      <p:sp>
        <p:nvSpPr>
          <p:cNvPr id="185" name="Google Shape;185;p3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92500" lnSpcReduction="10000"/>
          </a:bodyPr>
          <a:lstStyle/>
          <a:p>
            <a:pPr indent="-328453" lvl="0" marL="457200" rtl="0" algn="l">
              <a:spcBef>
                <a:spcPts val="0"/>
              </a:spcBef>
              <a:spcAft>
                <a:spcPts val="0"/>
              </a:spcAft>
              <a:buSzPct val="100000"/>
              <a:buChar char="●"/>
            </a:pPr>
            <a:r>
              <a:rPr lang="en" sz="1700"/>
              <a:t>5.3 yr. Old Latinx Girl</a:t>
            </a:r>
            <a:endParaRPr sz="1700"/>
          </a:p>
          <a:p>
            <a:pPr indent="-316706" lvl="1" marL="914400" rtl="0" algn="l">
              <a:spcBef>
                <a:spcPts val="0"/>
              </a:spcBef>
              <a:spcAft>
                <a:spcPts val="0"/>
              </a:spcAft>
              <a:buSzPct val="100000"/>
              <a:buChar char="○"/>
            </a:pPr>
            <a:r>
              <a:rPr lang="en" sz="1500"/>
              <a:t>Lives with adoptive parents (maternal grandparents), older bio sister (12 yo), younger bio brother (4 yo)</a:t>
            </a:r>
            <a:endParaRPr sz="1500"/>
          </a:p>
          <a:p>
            <a:pPr indent="-316706" lvl="0" marL="457200" rtl="0" algn="l">
              <a:spcBef>
                <a:spcPts val="0"/>
              </a:spcBef>
              <a:spcAft>
                <a:spcPts val="0"/>
              </a:spcAft>
              <a:buSzPct val="100000"/>
              <a:buChar char="●"/>
            </a:pPr>
            <a:r>
              <a:rPr lang="en" sz="1500"/>
              <a:t>Consult w/ Primary Therapist</a:t>
            </a:r>
            <a:endParaRPr sz="1500"/>
          </a:p>
          <a:p>
            <a:pPr indent="-316706" lvl="1" marL="914400" rtl="0" algn="l">
              <a:spcBef>
                <a:spcPts val="0"/>
              </a:spcBef>
              <a:spcAft>
                <a:spcPts val="0"/>
              </a:spcAft>
              <a:buSzPct val="100000"/>
              <a:buChar char="○"/>
            </a:pPr>
            <a:r>
              <a:rPr lang="en" sz="1500"/>
              <a:t>Challenges with emotional regulation→ aggression towards younger sibling</a:t>
            </a:r>
            <a:endParaRPr sz="1500"/>
          </a:p>
          <a:p>
            <a:pPr indent="-316706" lvl="1" marL="914400" rtl="0" algn="l">
              <a:spcBef>
                <a:spcPts val="0"/>
              </a:spcBef>
              <a:spcAft>
                <a:spcPts val="0"/>
              </a:spcAft>
              <a:buSzPct val="100000"/>
              <a:buChar char="○"/>
            </a:pPr>
            <a:r>
              <a:rPr lang="en" sz="1500"/>
              <a:t>Challenges with adhering to routine→ hyperactivity &amp; dysregulation during sleep (sleeping at 2am, waking up at 6am)</a:t>
            </a:r>
            <a:endParaRPr sz="1500"/>
          </a:p>
          <a:p>
            <a:pPr indent="-316706" lvl="1" marL="914400" rtl="0" algn="l">
              <a:spcBef>
                <a:spcPts val="0"/>
              </a:spcBef>
              <a:spcAft>
                <a:spcPts val="0"/>
              </a:spcAft>
              <a:buSzPct val="100000"/>
              <a:buChar char="○"/>
            </a:pPr>
            <a:r>
              <a:rPr lang="en" sz="1500"/>
              <a:t>Strengths: Loves coloring and books</a:t>
            </a:r>
            <a:endParaRPr sz="1500"/>
          </a:p>
        </p:txBody>
      </p:sp>
      <p:pic>
        <p:nvPicPr>
          <p:cNvPr id="186" name="Google Shape;186;p31"/>
          <p:cNvPicPr preferRelativeResize="0"/>
          <p:nvPr/>
        </p:nvPicPr>
        <p:blipFill>
          <a:blip r:embed="rId3">
            <a:alphaModFix/>
          </a:blip>
          <a:stretch>
            <a:fillRect/>
          </a:stretch>
        </p:blipFill>
        <p:spPr>
          <a:xfrm>
            <a:off x="4832400" y="1248900"/>
            <a:ext cx="3999899" cy="34012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Table of Contents</a:t>
            </a:r>
            <a:endParaRPr b="1"/>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AutoNum type="arabicParenR"/>
            </a:pPr>
            <a:r>
              <a:rPr lang="en" sz="2000">
                <a:solidFill>
                  <a:schemeClr val="dk1"/>
                </a:solidFill>
              </a:rPr>
              <a:t>Overview of OT </a:t>
            </a:r>
            <a:endParaRPr sz="2000">
              <a:solidFill>
                <a:schemeClr val="dk1"/>
              </a:solidFill>
            </a:endParaRPr>
          </a:p>
          <a:p>
            <a:pPr indent="-355600" lvl="0" marL="457200" rtl="0" algn="l">
              <a:spcBef>
                <a:spcPts val="0"/>
              </a:spcBef>
              <a:spcAft>
                <a:spcPts val="0"/>
              </a:spcAft>
              <a:buClr>
                <a:schemeClr val="dk1"/>
              </a:buClr>
              <a:buSzPts val="2000"/>
              <a:buAutoNum type="arabicParenR"/>
            </a:pPr>
            <a:r>
              <a:rPr lang="en" sz="2000">
                <a:solidFill>
                  <a:schemeClr val="dk1"/>
                </a:solidFill>
              </a:rPr>
              <a:t>OT’s Role in Pediatric Mental Health Setting</a:t>
            </a:r>
            <a:endParaRPr sz="2000">
              <a:solidFill>
                <a:schemeClr val="dk1"/>
              </a:solidFill>
            </a:endParaRPr>
          </a:p>
          <a:p>
            <a:pPr indent="-355600" lvl="0" marL="457200" rtl="0" algn="l">
              <a:spcBef>
                <a:spcPts val="0"/>
              </a:spcBef>
              <a:spcAft>
                <a:spcPts val="0"/>
              </a:spcAft>
              <a:buClr>
                <a:schemeClr val="dk1"/>
              </a:buClr>
              <a:buSzPts val="2000"/>
              <a:buAutoNum type="arabicParenR"/>
            </a:pPr>
            <a:r>
              <a:rPr lang="en" sz="2000">
                <a:solidFill>
                  <a:schemeClr val="dk1"/>
                </a:solidFill>
                <a:highlight>
                  <a:schemeClr val="accent4"/>
                </a:highlight>
              </a:rPr>
              <a:t>Collaboration</a:t>
            </a:r>
            <a:endParaRPr sz="2000">
              <a:solidFill>
                <a:schemeClr val="dk1"/>
              </a:solidFill>
              <a:highlight>
                <a:schemeClr val="accent4"/>
              </a:highlight>
            </a:endParaRPr>
          </a:p>
          <a:p>
            <a:pPr indent="-355600" lvl="0" marL="457200" rtl="0" algn="l">
              <a:spcBef>
                <a:spcPts val="0"/>
              </a:spcBef>
              <a:spcAft>
                <a:spcPts val="0"/>
              </a:spcAft>
              <a:buClr>
                <a:schemeClr val="dk1"/>
              </a:buClr>
              <a:buSzPts val="2000"/>
              <a:buAutoNum type="arabicParenR"/>
            </a:pPr>
            <a:r>
              <a:rPr lang="en" sz="2000">
                <a:solidFill>
                  <a:schemeClr val="dk1"/>
                </a:solidFill>
                <a:highlight>
                  <a:schemeClr val="accent4"/>
                </a:highlight>
              </a:rPr>
              <a:t>Co-Treatment </a:t>
            </a:r>
            <a:endParaRPr sz="2000">
              <a:solidFill>
                <a:schemeClr val="dk1"/>
              </a:solidFill>
              <a:highlight>
                <a:schemeClr val="accent4"/>
              </a:highlight>
            </a:endParaRPr>
          </a:p>
          <a:p>
            <a:pPr indent="-355600" lvl="0" marL="457200" rtl="0" algn="l">
              <a:spcBef>
                <a:spcPts val="0"/>
              </a:spcBef>
              <a:spcAft>
                <a:spcPts val="0"/>
              </a:spcAft>
              <a:buClr>
                <a:schemeClr val="dk1"/>
              </a:buClr>
              <a:buSzPts val="2000"/>
              <a:buAutoNum type="arabicParenR"/>
            </a:pPr>
            <a:r>
              <a:rPr lang="en" sz="2000">
                <a:solidFill>
                  <a:schemeClr val="dk1"/>
                </a:solidFill>
              </a:rPr>
              <a:t>Documentation</a:t>
            </a:r>
            <a:endParaRPr sz="2000">
              <a:solidFill>
                <a:schemeClr val="dk1"/>
              </a:solidFill>
            </a:endParaRPr>
          </a:p>
          <a:p>
            <a:pPr indent="-355600" lvl="1" marL="914400" rtl="0" algn="l">
              <a:spcBef>
                <a:spcPts val="0"/>
              </a:spcBef>
              <a:spcAft>
                <a:spcPts val="0"/>
              </a:spcAft>
              <a:buClr>
                <a:schemeClr val="dk1"/>
              </a:buClr>
              <a:buSzPts val="2000"/>
              <a:buAutoNum type="alphaLcParenR"/>
            </a:pPr>
            <a:r>
              <a:rPr lang="en" sz="2000">
                <a:solidFill>
                  <a:schemeClr val="dk1"/>
                </a:solidFill>
              </a:rPr>
              <a:t>Intake</a:t>
            </a:r>
            <a:endParaRPr sz="2000">
              <a:solidFill>
                <a:schemeClr val="dk1"/>
              </a:solidFill>
            </a:endParaRPr>
          </a:p>
          <a:p>
            <a:pPr indent="-355600" lvl="1" marL="914400" rtl="0" algn="l">
              <a:spcBef>
                <a:spcPts val="0"/>
              </a:spcBef>
              <a:spcAft>
                <a:spcPts val="0"/>
              </a:spcAft>
              <a:buClr>
                <a:schemeClr val="dk1"/>
              </a:buClr>
              <a:buSzPts val="2000"/>
              <a:buAutoNum type="alphaLcParenR"/>
            </a:pPr>
            <a:r>
              <a:rPr lang="en" sz="2000">
                <a:solidFill>
                  <a:schemeClr val="dk1"/>
                </a:solidFill>
              </a:rPr>
              <a:t>Consultation</a:t>
            </a:r>
            <a:endParaRPr sz="2000">
              <a:solidFill>
                <a:schemeClr val="dk1"/>
              </a:solidFill>
            </a:endParaRPr>
          </a:p>
          <a:p>
            <a:pPr indent="-355600" lvl="1" marL="914400" rtl="0" algn="l">
              <a:spcBef>
                <a:spcPts val="0"/>
              </a:spcBef>
              <a:spcAft>
                <a:spcPts val="0"/>
              </a:spcAft>
              <a:buClr>
                <a:schemeClr val="dk1"/>
              </a:buClr>
              <a:buSzPts val="2000"/>
              <a:buAutoNum type="alphaLcParenR"/>
            </a:pPr>
            <a:r>
              <a:rPr lang="en" sz="2000">
                <a:solidFill>
                  <a:schemeClr val="dk1"/>
                </a:solidFill>
              </a:rPr>
              <a:t>Treatment </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Case Study: </a:t>
            </a:r>
            <a:r>
              <a:rPr lang="en"/>
              <a:t>Selena | Co-Treatment</a:t>
            </a:r>
            <a:endParaRPr/>
          </a:p>
        </p:txBody>
      </p:sp>
      <p:sp>
        <p:nvSpPr>
          <p:cNvPr id="192" name="Google Shape;192;p3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a:t>Before referring to OT, primary was only doing collaterals w/ caregivers due to client’s hyperactivity </a:t>
            </a:r>
            <a:endParaRPr/>
          </a:p>
          <a:p>
            <a:pPr indent="-317500" lvl="0" marL="457200" rtl="0" algn="l">
              <a:spcBef>
                <a:spcPts val="0"/>
              </a:spcBef>
              <a:spcAft>
                <a:spcPts val="0"/>
              </a:spcAft>
              <a:buSzPts val="1400"/>
              <a:buChar char="●"/>
            </a:pPr>
            <a:r>
              <a:rPr lang="en"/>
              <a:t>OT Interventions</a:t>
            </a:r>
            <a:endParaRPr/>
          </a:p>
          <a:p>
            <a:pPr indent="-304800" lvl="1" marL="914400" rtl="0" algn="l">
              <a:spcBef>
                <a:spcPts val="0"/>
              </a:spcBef>
              <a:spcAft>
                <a:spcPts val="0"/>
              </a:spcAft>
              <a:buSzPts val="1200"/>
              <a:buChar char="○"/>
            </a:pPr>
            <a:r>
              <a:rPr lang="en"/>
              <a:t>Individualized Night-time Routine Coloring Page</a:t>
            </a:r>
            <a:endParaRPr/>
          </a:p>
          <a:p>
            <a:pPr indent="-304800" lvl="1" marL="914400" rtl="0" algn="l">
              <a:spcBef>
                <a:spcPts val="0"/>
              </a:spcBef>
              <a:spcAft>
                <a:spcPts val="0"/>
              </a:spcAft>
              <a:buSzPts val="1200"/>
              <a:buChar char="○"/>
            </a:pPr>
            <a:r>
              <a:rPr lang="en"/>
              <a:t>Yoga Coloring Cards</a:t>
            </a:r>
            <a:endParaRPr/>
          </a:p>
          <a:p>
            <a:pPr indent="-304800" lvl="1" marL="914400" rtl="0" algn="l">
              <a:spcBef>
                <a:spcPts val="0"/>
              </a:spcBef>
              <a:spcAft>
                <a:spcPts val="0"/>
              </a:spcAft>
              <a:buSzPts val="1200"/>
              <a:buChar char="○"/>
            </a:pPr>
            <a:r>
              <a:rPr lang="en"/>
              <a:t>Turn-Taking Games w/ Sibling with Focus on Positive Communication (e.g. stuffed animal restaurant game, animal charades, “make a ______” games online)  </a:t>
            </a:r>
            <a:endParaRPr/>
          </a:p>
          <a:p>
            <a:pPr indent="-317500" lvl="0" marL="457200" rtl="0" algn="l">
              <a:spcBef>
                <a:spcPts val="0"/>
              </a:spcBef>
              <a:spcAft>
                <a:spcPts val="0"/>
              </a:spcAft>
              <a:buSzPts val="1400"/>
              <a:buChar char="●"/>
            </a:pPr>
            <a:r>
              <a:rPr lang="en"/>
              <a:t>Primary Therapist Interventions</a:t>
            </a:r>
            <a:endParaRPr/>
          </a:p>
          <a:p>
            <a:pPr indent="-304800" lvl="1" marL="914400" rtl="0" algn="l">
              <a:spcBef>
                <a:spcPts val="0"/>
              </a:spcBef>
              <a:spcAft>
                <a:spcPts val="0"/>
              </a:spcAft>
              <a:buSzPts val="1200"/>
              <a:buChar char="○"/>
            </a:pPr>
            <a:r>
              <a:rPr lang="en"/>
              <a:t>Supports caregiver in practicing skills discussed during collaterals in vivo</a:t>
            </a:r>
            <a:endParaRPr/>
          </a:p>
          <a:p>
            <a:pPr indent="-304800" lvl="2" marL="1371600" rtl="0" algn="l">
              <a:spcBef>
                <a:spcPts val="0"/>
              </a:spcBef>
              <a:spcAft>
                <a:spcPts val="0"/>
              </a:spcAft>
              <a:buSzPts val="1200"/>
              <a:buChar char="■"/>
            </a:pPr>
            <a:r>
              <a:rPr lang="en"/>
              <a:t>Limit-setting, incentives, praise </a:t>
            </a:r>
            <a:endParaRPr/>
          </a:p>
          <a:p>
            <a:pPr indent="-304800" lvl="1" marL="914400" rtl="0" algn="l">
              <a:spcBef>
                <a:spcPts val="0"/>
              </a:spcBef>
              <a:spcAft>
                <a:spcPts val="0"/>
              </a:spcAft>
              <a:buSzPts val="1200"/>
              <a:buChar char="○"/>
            </a:pPr>
            <a:r>
              <a:rPr lang="en"/>
              <a:t>Supports client in emotion processing </a:t>
            </a:r>
            <a:endParaRPr/>
          </a:p>
        </p:txBody>
      </p:sp>
      <p:pic>
        <p:nvPicPr>
          <p:cNvPr id="193" name="Google Shape;193;p32"/>
          <p:cNvPicPr preferRelativeResize="0"/>
          <p:nvPr/>
        </p:nvPicPr>
        <p:blipFill>
          <a:blip r:embed="rId3">
            <a:alphaModFix/>
          </a:blip>
          <a:stretch>
            <a:fillRect/>
          </a:stretch>
        </p:blipFill>
        <p:spPr>
          <a:xfrm>
            <a:off x="4887128" y="1634525"/>
            <a:ext cx="3999897" cy="26665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Documentation: </a:t>
            </a:r>
            <a:r>
              <a:rPr lang="en"/>
              <a:t>What can OTs bill? </a:t>
            </a:r>
            <a:endParaRPr>
              <a:highlight>
                <a:srgbClr val="FFFF00"/>
              </a:highlight>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Documentation</a:t>
            </a:r>
            <a:endParaRPr>
              <a:highlight>
                <a:srgbClr val="FFFF00"/>
              </a:highlight>
            </a:endParaRPr>
          </a:p>
          <a:p>
            <a:pPr indent="0" lvl="0" marL="0" rtl="0" algn="l">
              <a:spcBef>
                <a:spcPts val="0"/>
              </a:spcBef>
              <a:spcAft>
                <a:spcPts val="0"/>
              </a:spcAft>
              <a:buNone/>
            </a:pPr>
            <a:r>
              <a:t/>
            </a:r>
            <a:endParaRPr/>
          </a:p>
        </p:txBody>
      </p:sp>
      <p:sp>
        <p:nvSpPr>
          <p:cNvPr id="204" name="Google Shape;204;p34"/>
          <p:cNvSpPr txBox="1"/>
          <p:nvPr>
            <p:ph idx="1" type="body"/>
          </p:nvPr>
        </p:nvSpPr>
        <p:spPr>
          <a:xfrm>
            <a:off x="311700" y="1017725"/>
            <a:ext cx="8520600" cy="39399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Intake</a:t>
            </a:r>
            <a:endParaRPr/>
          </a:p>
          <a:p>
            <a:pPr indent="-317500" lvl="1" marL="914400" rtl="0" algn="l">
              <a:spcBef>
                <a:spcPts val="0"/>
              </a:spcBef>
              <a:spcAft>
                <a:spcPts val="0"/>
              </a:spcAft>
              <a:buSzPts val="1400"/>
              <a:buChar char="○"/>
            </a:pPr>
            <a:r>
              <a:rPr lang="en"/>
              <a:t>H2000</a:t>
            </a:r>
            <a:endParaRPr/>
          </a:p>
          <a:p>
            <a:pPr indent="-342900" lvl="0" marL="457200" rtl="0" algn="l">
              <a:spcBef>
                <a:spcPts val="0"/>
              </a:spcBef>
              <a:spcAft>
                <a:spcPts val="0"/>
              </a:spcAft>
              <a:buSzPts val="1800"/>
              <a:buChar char="●"/>
            </a:pPr>
            <a:r>
              <a:rPr lang="en"/>
              <a:t>Consultation</a:t>
            </a:r>
            <a:endParaRPr/>
          </a:p>
          <a:p>
            <a:pPr indent="-317500" lvl="1" marL="914400" rtl="0" algn="l">
              <a:spcBef>
                <a:spcPts val="0"/>
              </a:spcBef>
              <a:spcAft>
                <a:spcPts val="0"/>
              </a:spcAft>
              <a:buSzPts val="1400"/>
              <a:buChar char="○"/>
            </a:pPr>
            <a:r>
              <a:rPr lang="en"/>
              <a:t>Group plan development note</a:t>
            </a:r>
            <a:endParaRPr/>
          </a:p>
          <a:p>
            <a:pPr indent="-342900" lvl="0" marL="457200" rtl="0" algn="l">
              <a:spcBef>
                <a:spcPts val="0"/>
              </a:spcBef>
              <a:spcAft>
                <a:spcPts val="0"/>
              </a:spcAft>
              <a:buSzPts val="1800"/>
              <a:buChar char="●"/>
            </a:pPr>
            <a:r>
              <a:rPr lang="en"/>
              <a:t>Co-Treatment</a:t>
            </a:r>
            <a:endParaRPr/>
          </a:p>
          <a:p>
            <a:pPr indent="-317500" lvl="1" marL="914400" rtl="0" algn="l">
              <a:spcBef>
                <a:spcPts val="0"/>
              </a:spcBef>
              <a:spcAft>
                <a:spcPts val="0"/>
              </a:spcAft>
              <a:buSzPts val="1400"/>
              <a:buChar char="○"/>
            </a:pPr>
            <a:r>
              <a:rPr lang="en"/>
              <a:t>Basic Guidelines</a:t>
            </a:r>
            <a:endParaRPr/>
          </a:p>
          <a:p>
            <a:pPr indent="-317500" lvl="2" marL="1371600" rtl="0" algn="l">
              <a:spcBef>
                <a:spcPts val="0"/>
              </a:spcBef>
              <a:spcAft>
                <a:spcPts val="0"/>
              </a:spcAft>
              <a:buSzPts val="1400"/>
              <a:buChar char="■"/>
            </a:pPr>
            <a:r>
              <a:rPr lang="en"/>
              <a:t>Can write separate notes</a:t>
            </a:r>
            <a:endParaRPr/>
          </a:p>
          <a:p>
            <a:pPr indent="-317500" lvl="2" marL="1371600" rtl="0" algn="l">
              <a:spcBef>
                <a:spcPts val="0"/>
              </a:spcBef>
              <a:spcAft>
                <a:spcPts val="0"/>
              </a:spcAft>
              <a:buSzPts val="1400"/>
              <a:buChar char="■"/>
            </a:pPr>
            <a:r>
              <a:rPr lang="en"/>
              <a:t>Don’t have to discuss each other’s contributions in note </a:t>
            </a:r>
            <a:endParaRPr/>
          </a:p>
          <a:p>
            <a:pPr indent="-317500" lvl="1" marL="914400" rtl="0" algn="l">
              <a:spcBef>
                <a:spcPts val="0"/>
              </a:spcBef>
              <a:spcAft>
                <a:spcPts val="0"/>
              </a:spcAft>
              <a:buSzPts val="1400"/>
              <a:buChar char="○"/>
            </a:pPr>
            <a:r>
              <a:rPr lang="en"/>
              <a:t>Rehab &amp; Therapy</a:t>
            </a:r>
            <a:endParaRPr/>
          </a:p>
          <a:p>
            <a:pPr indent="-317500" lvl="2" marL="1371600" rtl="0" algn="l">
              <a:spcBef>
                <a:spcPts val="0"/>
              </a:spcBef>
              <a:spcAft>
                <a:spcPts val="0"/>
              </a:spcAft>
              <a:buSzPts val="1400"/>
              <a:buChar char="■"/>
            </a:pPr>
            <a:r>
              <a:rPr lang="en"/>
              <a:t>Each provider can bill for full time</a:t>
            </a:r>
            <a:endParaRPr/>
          </a:p>
          <a:p>
            <a:pPr indent="-317500" lvl="1" marL="914400" rtl="0" algn="l">
              <a:spcBef>
                <a:spcPts val="0"/>
              </a:spcBef>
              <a:spcAft>
                <a:spcPts val="0"/>
              </a:spcAft>
              <a:buSzPts val="1400"/>
              <a:buChar char="○"/>
            </a:pPr>
            <a:r>
              <a:rPr lang="en"/>
              <a:t>Collateral &amp; Collateral</a:t>
            </a:r>
            <a:endParaRPr/>
          </a:p>
          <a:p>
            <a:pPr indent="-317500" lvl="2" marL="1371600" rtl="0" algn="l">
              <a:spcBef>
                <a:spcPts val="0"/>
              </a:spcBef>
              <a:spcAft>
                <a:spcPts val="0"/>
              </a:spcAft>
              <a:buSzPts val="1400"/>
              <a:buChar char="■"/>
            </a:pPr>
            <a:r>
              <a:rPr lang="en"/>
              <a:t>Each provider can bill for full time</a:t>
            </a:r>
            <a:endParaRPr/>
          </a:p>
          <a:p>
            <a:pPr indent="-317500" lvl="1" marL="914400" rtl="0" algn="l">
              <a:spcBef>
                <a:spcPts val="0"/>
              </a:spcBef>
              <a:spcAft>
                <a:spcPts val="0"/>
              </a:spcAft>
              <a:buSzPts val="1400"/>
              <a:buChar char="○"/>
            </a:pPr>
            <a:r>
              <a:rPr lang="en"/>
              <a:t>Plan Development</a:t>
            </a:r>
            <a:endParaRPr/>
          </a:p>
          <a:p>
            <a:pPr indent="-317500" lvl="2" marL="1371600" rtl="0" algn="l">
              <a:spcBef>
                <a:spcPts val="0"/>
              </a:spcBef>
              <a:spcAft>
                <a:spcPts val="0"/>
              </a:spcAft>
              <a:buSzPts val="1400"/>
              <a:buChar char="■"/>
            </a:pPr>
            <a:r>
              <a:rPr lang="en"/>
              <a:t>Each provider can bill for full time</a:t>
            </a:r>
            <a:endParaRPr/>
          </a:p>
          <a:p>
            <a:pPr indent="-317500" lvl="1" marL="914400" rtl="0" algn="l">
              <a:spcBef>
                <a:spcPts val="0"/>
              </a:spcBef>
              <a:spcAft>
                <a:spcPts val="0"/>
              </a:spcAft>
              <a:buSzPts val="1400"/>
              <a:buChar char="○"/>
            </a:pPr>
            <a:r>
              <a:rPr lang="en"/>
              <a:t>Rehab &amp; Rehab</a:t>
            </a:r>
            <a:endParaRPr/>
          </a:p>
          <a:p>
            <a:pPr indent="-317500" lvl="2" marL="1371600" rtl="0" algn="l">
              <a:spcBef>
                <a:spcPts val="0"/>
              </a:spcBef>
              <a:spcAft>
                <a:spcPts val="0"/>
              </a:spcAft>
              <a:buSzPts val="1400"/>
              <a:buChar char="■"/>
            </a:pPr>
            <a:r>
              <a:rPr lang="en"/>
              <a:t>Two-biller?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References</a:t>
            </a:r>
            <a:endParaRPr>
              <a:highlight>
                <a:srgbClr val="FFFF00"/>
              </a:highlight>
            </a:endParaRPr>
          </a:p>
        </p:txBody>
      </p:sp>
      <p:sp>
        <p:nvSpPr>
          <p:cNvPr id="210" name="Google Shape;210;p35"/>
          <p:cNvSpPr txBox="1"/>
          <p:nvPr/>
        </p:nvSpPr>
        <p:spPr>
          <a:xfrm>
            <a:off x="446175" y="1065875"/>
            <a:ext cx="8279100" cy="31308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0"/>
              </a:spcBef>
              <a:spcAft>
                <a:spcPts val="0"/>
              </a:spcAft>
              <a:buNone/>
            </a:pPr>
            <a:r>
              <a:rPr lang="en" sz="1200">
                <a:solidFill>
                  <a:schemeClr val="dk1"/>
                </a:solidFill>
              </a:rPr>
              <a:t>What is Occupational Therapy? (n.d.). Retrieved from</a:t>
            </a:r>
            <a:r>
              <a:rPr lang="en" sz="1200">
                <a:solidFill>
                  <a:schemeClr val="dk1"/>
                </a:solidFill>
                <a:uFill>
                  <a:noFill/>
                </a:uFill>
                <a:hlinkClick r:id="rId3">
                  <a:extLst>
                    <a:ext uri="{A12FA001-AC4F-418D-AE19-62706E023703}">
                      <ahyp:hlinkClr val="tx"/>
                    </a:ext>
                  </a:extLst>
                </a:hlinkClick>
              </a:rPr>
              <a:t> </a:t>
            </a:r>
            <a:r>
              <a:rPr lang="en" sz="1200" u="sng">
                <a:solidFill>
                  <a:schemeClr val="accent5"/>
                </a:solidFill>
                <a:hlinkClick r:id="rId4">
                  <a:extLst>
                    <a:ext uri="{A12FA001-AC4F-418D-AE19-62706E023703}">
                      <ahyp:hlinkClr val="tx"/>
                    </a:ext>
                  </a:extLst>
                </a:hlinkClick>
              </a:rPr>
              <a:t>https://www.aota.org/Conference-Events/OTMonth/what-is-OT.aspx</a:t>
            </a:r>
            <a:r>
              <a:rPr lang="en" sz="1200">
                <a:solidFill>
                  <a:schemeClr val="dk1"/>
                </a:solidFill>
              </a:rPr>
              <a:t>.</a:t>
            </a:r>
            <a:endParaRPr sz="1200">
              <a:solidFill>
                <a:schemeClr val="dk1"/>
              </a:solidFill>
            </a:endParaRPr>
          </a:p>
          <a:p>
            <a:pPr indent="-457200" lvl="0" marL="457200" rtl="0" algn="l">
              <a:lnSpc>
                <a:spcPct val="115000"/>
              </a:lnSpc>
              <a:spcBef>
                <a:spcPts val="0"/>
              </a:spcBef>
              <a:spcAft>
                <a:spcPts val="0"/>
              </a:spcAft>
              <a:buNone/>
            </a:pPr>
            <a:r>
              <a:rPr lang="en" sz="1200">
                <a:solidFill>
                  <a:srgbClr val="333333"/>
                </a:solidFill>
                <a:highlight>
                  <a:srgbClr val="FCFCFC"/>
                </a:highlight>
                <a:latin typeface="Roboto"/>
                <a:ea typeface="Roboto"/>
                <a:cs typeface="Roboto"/>
                <a:sym typeface="Roboto"/>
              </a:rPr>
              <a:t>Bird, S. R., Noronha, M., Kurowski, W., Orkin, C., &amp; Sinnott, H. (2012). Integrated care facilitation model reduces use of hospital resources by patients with pediatric asthma. </a:t>
            </a:r>
            <a:r>
              <a:rPr i="1" lang="en" sz="1200">
                <a:solidFill>
                  <a:srgbClr val="333333"/>
                </a:solidFill>
                <a:highlight>
                  <a:srgbClr val="FCFCFC"/>
                </a:highlight>
                <a:latin typeface="Roboto"/>
                <a:ea typeface="Roboto"/>
                <a:cs typeface="Roboto"/>
                <a:sym typeface="Roboto"/>
              </a:rPr>
              <a:t>Journal for Healthcare Quality: Official Publication of the National Association for Healthcare Quality, 34</a:t>
            </a:r>
            <a:r>
              <a:rPr lang="en" sz="1200">
                <a:solidFill>
                  <a:srgbClr val="333333"/>
                </a:solidFill>
                <a:highlight>
                  <a:srgbClr val="FCFCFC"/>
                </a:highlight>
                <a:latin typeface="Roboto"/>
                <a:ea typeface="Roboto"/>
                <a:cs typeface="Roboto"/>
                <a:sym typeface="Roboto"/>
              </a:rPr>
              <a:t>(3), 25–33. </a:t>
            </a:r>
            <a:r>
              <a:rPr lang="en" sz="1200" u="sng">
                <a:solidFill>
                  <a:srgbClr val="004B83"/>
                </a:solidFill>
                <a:highlight>
                  <a:srgbClr val="FCFCFC"/>
                </a:highlight>
                <a:latin typeface="Roboto"/>
                <a:ea typeface="Roboto"/>
                <a:cs typeface="Roboto"/>
                <a:sym typeface="Roboto"/>
                <a:hlinkClick r:id="rId5">
                  <a:extLst>
                    <a:ext uri="{A12FA001-AC4F-418D-AE19-62706E023703}">
                      <ahyp:hlinkClr val="tx"/>
                    </a:ext>
                  </a:extLst>
                </a:hlinkClick>
              </a:rPr>
              <a:t>https://doi.org/10.1111/j.1945-1474.2011.00143.x</a:t>
            </a:r>
            <a:r>
              <a:rPr lang="en" sz="1200">
                <a:solidFill>
                  <a:srgbClr val="333333"/>
                </a:solidFill>
                <a:highlight>
                  <a:srgbClr val="FCFCFC"/>
                </a:highlight>
                <a:latin typeface="Roboto"/>
                <a:ea typeface="Roboto"/>
                <a:cs typeface="Roboto"/>
                <a:sym typeface="Roboto"/>
              </a:rPr>
              <a:t>.</a:t>
            </a:r>
            <a:endParaRPr sz="1200">
              <a:solidFill>
                <a:srgbClr val="333333"/>
              </a:solidFill>
              <a:highlight>
                <a:srgbClr val="FCFCFC"/>
              </a:highlight>
              <a:latin typeface="Roboto"/>
              <a:ea typeface="Roboto"/>
              <a:cs typeface="Roboto"/>
              <a:sym typeface="Roboto"/>
            </a:endParaRPr>
          </a:p>
          <a:p>
            <a:pPr indent="-457200" lvl="0" marL="457200" rtl="0" algn="l">
              <a:lnSpc>
                <a:spcPct val="115000"/>
              </a:lnSpc>
              <a:spcBef>
                <a:spcPts val="0"/>
              </a:spcBef>
              <a:spcAft>
                <a:spcPts val="0"/>
              </a:spcAft>
              <a:buNone/>
            </a:pPr>
            <a:r>
              <a:rPr lang="en" sz="1200">
                <a:solidFill>
                  <a:srgbClr val="333333"/>
                </a:solidFill>
                <a:highlight>
                  <a:srgbClr val="FCFCFC"/>
                </a:highlight>
                <a:latin typeface="Roboto"/>
                <a:ea typeface="Roboto"/>
                <a:cs typeface="Roboto"/>
                <a:sym typeface="Roboto"/>
              </a:rPr>
              <a:t>Bridges, A. J., Andrews, A. R. I., Villalobos, B. T., Pastrana, F. A., Cavell, T. A., &amp; Gomez, D. (2014). Does integrated behavioral health care reduce mental health disparities for Latinos? Initial findings. </a:t>
            </a:r>
            <a:r>
              <a:rPr i="1" lang="en" sz="1200">
                <a:solidFill>
                  <a:srgbClr val="333333"/>
                </a:solidFill>
                <a:highlight>
                  <a:srgbClr val="FCFCFC"/>
                </a:highlight>
                <a:latin typeface="Roboto"/>
                <a:ea typeface="Roboto"/>
                <a:cs typeface="Roboto"/>
                <a:sym typeface="Roboto"/>
              </a:rPr>
              <a:t>Journal of Latina/o Psychology, 2</a:t>
            </a:r>
            <a:r>
              <a:rPr lang="en" sz="1200">
                <a:solidFill>
                  <a:srgbClr val="333333"/>
                </a:solidFill>
                <a:highlight>
                  <a:srgbClr val="FCFCFC"/>
                </a:highlight>
                <a:latin typeface="Roboto"/>
                <a:ea typeface="Roboto"/>
                <a:cs typeface="Roboto"/>
                <a:sym typeface="Roboto"/>
              </a:rPr>
              <a:t>(1), 37–53. </a:t>
            </a:r>
            <a:r>
              <a:rPr lang="en" sz="1200" u="sng">
                <a:solidFill>
                  <a:srgbClr val="004B83"/>
                </a:solidFill>
                <a:highlight>
                  <a:srgbClr val="FCFCFC"/>
                </a:highlight>
                <a:latin typeface="Roboto"/>
                <a:ea typeface="Roboto"/>
                <a:cs typeface="Roboto"/>
                <a:sym typeface="Roboto"/>
                <a:hlinkClick r:id="rId6">
                  <a:extLst>
                    <a:ext uri="{A12FA001-AC4F-418D-AE19-62706E023703}">
                      <ahyp:hlinkClr val="tx"/>
                    </a:ext>
                  </a:extLst>
                </a:hlinkClick>
              </a:rPr>
              <a:t>https://doi.org/10.1037/lat0000009</a:t>
            </a:r>
            <a:r>
              <a:rPr lang="en" sz="1200">
                <a:solidFill>
                  <a:srgbClr val="333333"/>
                </a:solidFill>
                <a:highlight>
                  <a:srgbClr val="FCFCFC"/>
                </a:highlight>
                <a:latin typeface="Roboto"/>
                <a:ea typeface="Roboto"/>
                <a:cs typeface="Roboto"/>
                <a:sym typeface="Roboto"/>
              </a:rPr>
              <a:t>.</a:t>
            </a:r>
            <a:endParaRPr sz="1200">
              <a:solidFill>
                <a:srgbClr val="333333"/>
              </a:solidFill>
              <a:highlight>
                <a:srgbClr val="FCFCFC"/>
              </a:highlight>
              <a:latin typeface="Roboto"/>
              <a:ea typeface="Roboto"/>
              <a:cs typeface="Roboto"/>
              <a:sym typeface="Roboto"/>
            </a:endParaRPr>
          </a:p>
          <a:p>
            <a:pPr indent="-457200" lvl="0" marL="457200" rtl="0" algn="l">
              <a:lnSpc>
                <a:spcPct val="115000"/>
              </a:lnSpc>
              <a:spcBef>
                <a:spcPts val="0"/>
              </a:spcBef>
              <a:spcAft>
                <a:spcPts val="0"/>
              </a:spcAft>
              <a:buNone/>
            </a:pPr>
            <a:r>
              <a:rPr lang="en" sz="1200">
                <a:solidFill>
                  <a:srgbClr val="333333"/>
                </a:solidFill>
                <a:highlight>
                  <a:srgbClr val="FCFCFC"/>
                </a:highlight>
                <a:latin typeface="Roboto"/>
                <a:ea typeface="Roboto"/>
                <a:cs typeface="Roboto"/>
                <a:sym typeface="Roboto"/>
              </a:rPr>
              <a:t>Rodríguez, E.M., Gulbas, L.E., George-Jones, J. </a:t>
            </a:r>
            <a:r>
              <a:rPr i="1" lang="en" sz="1200">
                <a:solidFill>
                  <a:srgbClr val="333333"/>
                </a:solidFill>
                <a:highlight>
                  <a:srgbClr val="FCFCFC"/>
                </a:highlight>
                <a:latin typeface="Roboto"/>
                <a:ea typeface="Roboto"/>
                <a:cs typeface="Roboto"/>
                <a:sym typeface="Roboto"/>
              </a:rPr>
              <a:t>et al.</a:t>
            </a:r>
            <a:r>
              <a:rPr lang="en" sz="1200">
                <a:solidFill>
                  <a:srgbClr val="333333"/>
                </a:solidFill>
                <a:highlight>
                  <a:srgbClr val="FCFCFC"/>
                </a:highlight>
                <a:latin typeface="Roboto"/>
                <a:ea typeface="Roboto"/>
                <a:cs typeface="Roboto"/>
                <a:sym typeface="Roboto"/>
              </a:rPr>
              <a:t> Interdisciplinary Perspectives on an Integrated Behavioral Health Model of Psychiatry in Pediatric Primary Care: A Community-Based Participatory Research Study. </a:t>
            </a:r>
            <a:r>
              <a:rPr i="1" lang="en" sz="1200">
                <a:solidFill>
                  <a:srgbClr val="333333"/>
                </a:solidFill>
                <a:highlight>
                  <a:srgbClr val="FCFCFC"/>
                </a:highlight>
                <a:latin typeface="Roboto"/>
                <a:ea typeface="Roboto"/>
                <a:cs typeface="Roboto"/>
                <a:sym typeface="Roboto"/>
              </a:rPr>
              <a:t>Community Ment Health J</a:t>
            </a:r>
            <a:r>
              <a:rPr lang="en" sz="1200">
                <a:solidFill>
                  <a:srgbClr val="333333"/>
                </a:solidFill>
                <a:highlight>
                  <a:srgbClr val="FCFCFC"/>
                </a:highlight>
                <a:latin typeface="Roboto"/>
                <a:ea typeface="Roboto"/>
                <a:cs typeface="Roboto"/>
                <a:sym typeface="Roboto"/>
              </a:rPr>
              <a:t> 55, 569–577 (2019). https://doi.org/10.1007/s10597-018-0330-0</a:t>
            </a:r>
            <a:endParaRPr sz="1200">
              <a:solidFill>
                <a:srgbClr val="333333"/>
              </a:solidFill>
              <a:highlight>
                <a:srgbClr val="FCFCFC"/>
              </a:highlight>
              <a:latin typeface="Roboto"/>
              <a:ea typeface="Roboto"/>
              <a:cs typeface="Roboto"/>
              <a:sym typeface="Roboto"/>
            </a:endParaRPr>
          </a:p>
          <a:p>
            <a:pPr indent="-457200" lvl="0" marL="457200" rtl="0" algn="l">
              <a:lnSpc>
                <a:spcPct val="115000"/>
              </a:lnSpc>
              <a:spcBef>
                <a:spcPts val="0"/>
              </a:spcBef>
              <a:spcAft>
                <a:spcPts val="0"/>
              </a:spcAft>
              <a:buClr>
                <a:schemeClr val="dk1"/>
              </a:buClr>
              <a:buSzPts val="1100"/>
              <a:buFont typeface="Arial"/>
              <a:buNone/>
            </a:pPr>
            <a:r>
              <a:rPr lang="en" sz="1200">
                <a:solidFill>
                  <a:schemeClr val="dk1"/>
                </a:solidFill>
              </a:rPr>
              <a:t>Sulkowski, M. L., Wingfield, R. J., Jones, D., &amp; Coulter, W. A. (2011). Response to intervention and interdisciplinary collaboration: Joining hands to support children's healthy development. Journal of Applied School Psychology, 27(2), 118-133.</a:t>
            </a:r>
            <a:endParaRPr sz="1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Overview of OT</a:t>
            </a:r>
            <a:r>
              <a:rPr lang="en"/>
              <a:t>: Definition </a:t>
            </a:r>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ctr">
              <a:lnSpc>
                <a:spcPct val="120000"/>
              </a:lnSpc>
              <a:spcBef>
                <a:spcPts val="1000"/>
              </a:spcBef>
              <a:spcAft>
                <a:spcPts val="0"/>
              </a:spcAft>
              <a:buNone/>
            </a:pPr>
            <a:r>
              <a:rPr i="1" lang="en" sz="2000">
                <a:solidFill>
                  <a:schemeClr val="dk1"/>
                </a:solidFill>
              </a:rPr>
              <a:t>“Occupational therapy is the only profession that helps people across the lifespan to do the things they want and need to do through the therapeutic use of daily activities </a:t>
            </a:r>
            <a:r>
              <a:rPr i="1" lang="en" sz="2000">
                <a:solidFill>
                  <a:schemeClr val="dk1"/>
                </a:solidFill>
                <a:highlight>
                  <a:srgbClr val="FFFF00"/>
                </a:highlight>
              </a:rPr>
              <a:t>(occupations)</a:t>
            </a:r>
            <a:r>
              <a:rPr i="1" lang="en" sz="2000">
                <a:solidFill>
                  <a:schemeClr val="dk1"/>
                </a:solidFill>
              </a:rPr>
              <a:t>. Occupational therapy practitioners enable people of all ages to live life to its fullest by helping them promote health, and prevent—or live better with—injury, illness, or disability.” </a:t>
            </a:r>
            <a:endParaRPr i="1" sz="20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ctr">
              <a:spcBef>
                <a:spcPts val="0"/>
              </a:spcBef>
              <a:spcAft>
                <a:spcPts val="0"/>
              </a:spcAft>
              <a:buNone/>
            </a:pPr>
            <a:r>
              <a:rPr i="1" lang="en" sz="1100">
                <a:solidFill>
                  <a:schemeClr val="dk1"/>
                </a:solidFill>
              </a:rPr>
              <a:t>What is Occupational Therapy? (n.d.). </a:t>
            </a:r>
            <a:endParaRPr i="1" sz="1100">
              <a:solidFill>
                <a:schemeClr val="dk1"/>
              </a:solidFill>
            </a:endParaRPr>
          </a:p>
          <a:p>
            <a:pPr indent="0" lvl="0" marL="0" rtl="0" algn="ctr">
              <a:spcBef>
                <a:spcPts val="0"/>
              </a:spcBef>
              <a:spcAft>
                <a:spcPts val="0"/>
              </a:spcAft>
              <a:buNone/>
            </a:pPr>
            <a:r>
              <a:t/>
            </a:r>
            <a:endParaRPr i="1" sz="11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lnSpc>
                <a:spcPct val="120000"/>
              </a:lnSpc>
              <a:spcBef>
                <a:spcPts val="1000"/>
              </a:spcBef>
              <a:spcAft>
                <a:spcPts val="0"/>
              </a:spcAft>
              <a:buClr>
                <a:schemeClr val="dk1"/>
              </a:buClr>
              <a:buSzPts val="1100"/>
              <a:buFont typeface="Arial"/>
              <a:buNone/>
            </a:pPr>
            <a:r>
              <a:t/>
            </a:r>
            <a:endParaRPr sz="2000">
              <a:solidFill>
                <a:schemeClr val="dk1"/>
              </a:solidFill>
            </a:endParaRPr>
          </a:p>
          <a:p>
            <a:pPr indent="0" lvl="0" marL="0" rtl="0" algn="ctr">
              <a:spcBef>
                <a:spcPts val="0"/>
              </a:spcBef>
              <a:spcAft>
                <a:spcPts val="1200"/>
              </a:spcAft>
              <a:buNone/>
            </a:pPr>
            <a:r>
              <a:t/>
            </a:r>
            <a:endParaRPr/>
          </a:p>
        </p:txBody>
      </p:sp>
      <p:pic>
        <p:nvPicPr>
          <p:cNvPr id="67" name="Google Shape;67;p15"/>
          <p:cNvPicPr preferRelativeResize="0"/>
          <p:nvPr/>
        </p:nvPicPr>
        <p:blipFill>
          <a:blip r:embed="rId3">
            <a:alphaModFix/>
          </a:blip>
          <a:stretch>
            <a:fillRect/>
          </a:stretch>
        </p:blipFill>
        <p:spPr>
          <a:xfrm>
            <a:off x="2809875" y="3553175"/>
            <a:ext cx="3524250" cy="83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Overview of OT</a:t>
            </a:r>
            <a:r>
              <a:rPr lang="en"/>
              <a:t>: What are </a:t>
            </a:r>
            <a:r>
              <a:rPr lang="en">
                <a:highlight>
                  <a:srgbClr val="FFFF00"/>
                </a:highlight>
              </a:rPr>
              <a:t>occupations? </a:t>
            </a:r>
            <a:endParaRPr>
              <a:highlight>
                <a:srgbClr val="FFFF00"/>
              </a:highlight>
            </a:endParaRPr>
          </a:p>
        </p:txBody>
      </p:sp>
      <p:sp>
        <p:nvSpPr>
          <p:cNvPr id="73" name="Google Shape;73;p16"/>
          <p:cNvSpPr txBox="1"/>
          <p:nvPr>
            <p:ph idx="1" type="body"/>
          </p:nvPr>
        </p:nvSpPr>
        <p:spPr>
          <a:xfrm>
            <a:off x="311700" y="1152475"/>
            <a:ext cx="3999900" cy="3544800"/>
          </a:xfrm>
          <a:prstGeom prst="rect">
            <a:avLst/>
          </a:prstGeom>
        </p:spPr>
        <p:txBody>
          <a:bodyPr anchorCtr="0" anchor="t" bIns="91425" lIns="91425" spcFirstLastPara="1" rIns="91425" wrap="square" tIns="91425">
            <a:noAutofit/>
          </a:bodyPr>
          <a:lstStyle/>
          <a:p>
            <a:pPr indent="-319878" lvl="0" marL="457200" rtl="0" algn="l">
              <a:lnSpc>
                <a:spcPct val="100000"/>
              </a:lnSpc>
              <a:spcBef>
                <a:spcPts val="1000"/>
              </a:spcBef>
              <a:spcAft>
                <a:spcPts val="0"/>
              </a:spcAft>
              <a:buSzPts val="1437"/>
              <a:buChar char="●"/>
            </a:pPr>
            <a:r>
              <a:rPr lang="en" sz="1437">
                <a:solidFill>
                  <a:schemeClr val="dk1"/>
                </a:solidFill>
              </a:rPr>
              <a:t>Meaningful activities that </a:t>
            </a:r>
            <a:r>
              <a:rPr i="1" lang="en" sz="1437" u="sng">
                <a:solidFill>
                  <a:schemeClr val="dk1"/>
                </a:solidFill>
                <a:highlight>
                  <a:srgbClr val="FFFF00"/>
                </a:highlight>
              </a:rPr>
              <a:t>OCCUPY</a:t>
            </a:r>
            <a:r>
              <a:rPr i="1" lang="en" sz="1437" u="sng">
                <a:solidFill>
                  <a:schemeClr val="dk1"/>
                </a:solidFill>
              </a:rPr>
              <a:t> </a:t>
            </a:r>
            <a:r>
              <a:rPr lang="en" sz="1437">
                <a:solidFill>
                  <a:schemeClr val="dk1"/>
                </a:solidFill>
              </a:rPr>
              <a:t>one’s time throughout the day</a:t>
            </a:r>
            <a:endParaRPr sz="1437">
              <a:solidFill>
                <a:schemeClr val="dk1"/>
              </a:solidFill>
            </a:endParaRPr>
          </a:p>
          <a:p>
            <a:pPr indent="-319878" lvl="0" marL="457200" rtl="0" algn="l">
              <a:lnSpc>
                <a:spcPct val="100000"/>
              </a:lnSpc>
              <a:spcBef>
                <a:spcPts val="0"/>
              </a:spcBef>
              <a:spcAft>
                <a:spcPts val="0"/>
              </a:spcAft>
              <a:buSzPts val="1437"/>
              <a:buChar char="●"/>
            </a:pPr>
            <a:r>
              <a:rPr lang="en" sz="1437">
                <a:solidFill>
                  <a:schemeClr val="dk1"/>
                </a:solidFill>
              </a:rPr>
              <a:t>Examples Include:</a:t>
            </a:r>
            <a:endParaRPr sz="1437">
              <a:solidFill>
                <a:schemeClr val="dk1"/>
              </a:solidFill>
            </a:endParaRPr>
          </a:p>
          <a:p>
            <a:pPr indent="-319878" lvl="1" marL="914400" rtl="0" algn="l">
              <a:lnSpc>
                <a:spcPct val="100000"/>
              </a:lnSpc>
              <a:spcBef>
                <a:spcPts val="0"/>
              </a:spcBef>
              <a:spcAft>
                <a:spcPts val="0"/>
              </a:spcAft>
              <a:buSzPts val="1437"/>
              <a:buChar char="○"/>
            </a:pPr>
            <a:r>
              <a:rPr lang="en" sz="1437">
                <a:solidFill>
                  <a:schemeClr val="dk1"/>
                </a:solidFill>
              </a:rPr>
              <a:t>Activities of Daily Living (ADLs)</a:t>
            </a:r>
            <a:endParaRPr sz="1437">
              <a:solidFill>
                <a:schemeClr val="dk1"/>
              </a:solidFill>
            </a:endParaRPr>
          </a:p>
          <a:p>
            <a:pPr indent="-319878" lvl="2" marL="1371600" rtl="0" algn="l">
              <a:lnSpc>
                <a:spcPct val="100000"/>
              </a:lnSpc>
              <a:spcBef>
                <a:spcPts val="0"/>
              </a:spcBef>
              <a:spcAft>
                <a:spcPts val="0"/>
              </a:spcAft>
              <a:buSzPts val="1437"/>
              <a:buChar char="■"/>
            </a:pPr>
            <a:r>
              <a:rPr lang="en" sz="1437">
                <a:solidFill>
                  <a:schemeClr val="dk1"/>
                </a:solidFill>
              </a:rPr>
              <a:t>Dressing, Feeding, Grooming</a:t>
            </a:r>
            <a:endParaRPr sz="1437">
              <a:solidFill>
                <a:schemeClr val="dk1"/>
              </a:solidFill>
            </a:endParaRPr>
          </a:p>
          <a:p>
            <a:pPr indent="-319878" lvl="1" marL="914400" rtl="0" algn="l">
              <a:lnSpc>
                <a:spcPct val="100000"/>
              </a:lnSpc>
              <a:spcBef>
                <a:spcPts val="0"/>
              </a:spcBef>
              <a:spcAft>
                <a:spcPts val="0"/>
              </a:spcAft>
              <a:buSzPts val="1437"/>
              <a:buChar char="○"/>
            </a:pPr>
            <a:r>
              <a:rPr lang="en" sz="1437">
                <a:solidFill>
                  <a:schemeClr val="dk1"/>
                </a:solidFill>
              </a:rPr>
              <a:t>Instrumental Activities of Daily Living (IADLs)</a:t>
            </a:r>
            <a:endParaRPr sz="1437">
              <a:solidFill>
                <a:schemeClr val="dk1"/>
              </a:solidFill>
            </a:endParaRPr>
          </a:p>
          <a:p>
            <a:pPr indent="-319878" lvl="2" marL="1371600" rtl="0" algn="l">
              <a:lnSpc>
                <a:spcPct val="100000"/>
              </a:lnSpc>
              <a:spcBef>
                <a:spcPts val="0"/>
              </a:spcBef>
              <a:spcAft>
                <a:spcPts val="0"/>
              </a:spcAft>
              <a:buSzPts val="1437"/>
              <a:buChar char="■"/>
            </a:pPr>
            <a:r>
              <a:rPr lang="en" sz="1437">
                <a:solidFill>
                  <a:schemeClr val="dk1"/>
                </a:solidFill>
              </a:rPr>
              <a:t>Caregiving, Driving/Community Mobility, Home Management, Shopping, Meal Preparation</a:t>
            </a:r>
            <a:endParaRPr sz="1437">
              <a:solidFill>
                <a:schemeClr val="dk1"/>
              </a:solidFill>
            </a:endParaRPr>
          </a:p>
          <a:p>
            <a:pPr indent="-319878" lvl="1" marL="914400" rtl="0" algn="l">
              <a:lnSpc>
                <a:spcPct val="100000"/>
              </a:lnSpc>
              <a:spcBef>
                <a:spcPts val="0"/>
              </a:spcBef>
              <a:spcAft>
                <a:spcPts val="0"/>
              </a:spcAft>
              <a:buSzPts val="1437"/>
              <a:buChar char="○"/>
            </a:pPr>
            <a:r>
              <a:rPr lang="en" sz="1437">
                <a:solidFill>
                  <a:schemeClr val="dk1"/>
                </a:solidFill>
              </a:rPr>
              <a:t>Sleep</a:t>
            </a:r>
            <a:endParaRPr sz="1437">
              <a:solidFill>
                <a:schemeClr val="dk1"/>
              </a:solidFill>
            </a:endParaRPr>
          </a:p>
          <a:p>
            <a:pPr indent="-319878" lvl="1" marL="914400" rtl="0" algn="l">
              <a:lnSpc>
                <a:spcPct val="100000"/>
              </a:lnSpc>
              <a:spcBef>
                <a:spcPts val="0"/>
              </a:spcBef>
              <a:spcAft>
                <a:spcPts val="0"/>
              </a:spcAft>
              <a:buSzPts val="1437"/>
              <a:buChar char="○"/>
            </a:pPr>
            <a:r>
              <a:rPr lang="en" sz="1437">
                <a:solidFill>
                  <a:schemeClr val="dk1"/>
                </a:solidFill>
              </a:rPr>
              <a:t>School/Work</a:t>
            </a:r>
            <a:endParaRPr sz="1437">
              <a:solidFill>
                <a:schemeClr val="dk1"/>
              </a:solidFill>
            </a:endParaRPr>
          </a:p>
          <a:p>
            <a:pPr indent="-319878" lvl="1" marL="914400" rtl="0" algn="l">
              <a:lnSpc>
                <a:spcPct val="100000"/>
              </a:lnSpc>
              <a:spcBef>
                <a:spcPts val="0"/>
              </a:spcBef>
              <a:spcAft>
                <a:spcPts val="0"/>
              </a:spcAft>
              <a:buSzPts val="1437"/>
              <a:buChar char="○"/>
            </a:pPr>
            <a:r>
              <a:rPr lang="en" sz="1437">
                <a:solidFill>
                  <a:schemeClr val="dk1"/>
                </a:solidFill>
              </a:rPr>
              <a:t>Play/Leisure</a:t>
            </a:r>
            <a:endParaRPr sz="1437">
              <a:solidFill>
                <a:schemeClr val="dk1"/>
              </a:solidFill>
            </a:endParaRPr>
          </a:p>
          <a:p>
            <a:pPr indent="-319878" lvl="1" marL="914400" rtl="0" algn="l">
              <a:lnSpc>
                <a:spcPct val="100000"/>
              </a:lnSpc>
              <a:spcBef>
                <a:spcPts val="0"/>
              </a:spcBef>
              <a:spcAft>
                <a:spcPts val="0"/>
              </a:spcAft>
              <a:buSzPts val="1437"/>
              <a:buChar char="○"/>
            </a:pPr>
            <a:r>
              <a:rPr lang="en" sz="1437">
                <a:solidFill>
                  <a:schemeClr val="dk1"/>
                </a:solidFill>
              </a:rPr>
              <a:t>Social Participation</a:t>
            </a:r>
            <a:endParaRPr sz="1437">
              <a:solidFill>
                <a:schemeClr val="dk1"/>
              </a:solidFill>
            </a:endParaRPr>
          </a:p>
          <a:p>
            <a:pPr indent="0" lvl="0" marL="0" rtl="0" algn="l">
              <a:lnSpc>
                <a:spcPct val="105000"/>
              </a:lnSpc>
              <a:spcBef>
                <a:spcPts val="0"/>
              </a:spcBef>
              <a:spcAft>
                <a:spcPts val="1200"/>
              </a:spcAft>
              <a:buSzPts val="852"/>
              <a:buNone/>
            </a:pPr>
            <a:r>
              <a:t/>
            </a:r>
            <a:endParaRPr i="1" sz="1650">
              <a:solidFill>
                <a:schemeClr val="dk1"/>
              </a:solidFill>
            </a:endParaRPr>
          </a:p>
        </p:txBody>
      </p:sp>
      <p:pic>
        <p:nvPicPr>
          <p:cNvPr id="74" name="Google Shape;74;p16"/>
          <p:cNvPicPr preferRelativeResize="0"/>
          <p:nvPr/>
        </p:nvPicPr>
        <p:blipFill>
          <a:blip r:embed="rId3">
            <a:alphaModFix/>
          </a:blip>
          <a:stretch>
            <a:fillRect/>
          </a:stretch>
        </p:blipFill>
        <p:spPr>
          <a:xfrm>
            <a:off x="4571999" y="1468213"/>
            <a:ext cx="4321125" cy="2784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Over</a:t>
            </a:r>
            <a:r>
              <a:rPr b="1" lang="en"/>
              <a:t>view of </a:t>
            </a:r>
            <a:r>
              <a:rPr b="1" lang="en"/>
              <a:t>OT</a:t>
            </a:r>
            <a:r>
              <a:rPr lang="en"/>
              <a:t>: General Practice Areas</a:t>
            </a:r>
            <a:endParaRPr>
              <a:highlight>
                <a:srgbClr val="FFFF00"/>
              </a:highlight>
            </a:endParaRPr>
          </a:p>
        </p:txBody>
      </p:sp>
      <p:pic>
        <p:nvPicPr>
          <p:cNvPr id="80" name="Google Shape;80;p17"/>
          <p:cNvPicPr preferRelativeResize="0"/>
          <p:nvPr/>
        </p:nvPicPr>
        <p:blipFill>
          <a:blip r:embed="rId3">
            <a:alphaModFix/>
          </a:blip>
          <a:stretch>
            <a:fillRect/>
          </a:stretch>
        </p:blipFill>
        <p:spPr>
          <a:xfrm>
            <a:off x="152400" y="1182525"/>
            <a:ext cx="8839200" cy="31743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Overview of OT</a:t>
            </a:r>
            <a:r>
              <a:rPr lang="en"/>
              <a:t>: Pediatric Practice Settings</a:t>
            </a:r>
            <a:endParaRPr>
              <a:highlight>
                <a:srgbClr val="FFFF00"/>
              </a:highlight>
            </a:endParaRPr>
          </a:p>
        </p:txBody>
      </p:sp>
      <p:pic>
        <p:nvPicPr>
          <p:cNvPr id="86" name="Google Shape;86;p18"/>
          <p:cNvPicPr preferRelativeResize="0"/>
          <p:nvPr/>
        </p:nvPicPr>
        <p:blipFill>
          <a:blip r:embed="rId3">
            <a:alphaModFix/>
          </a:blip>
          <a:stretch>
            <a:fillRect/>
          </a:stretch>
        </p:blipFill>
        <p:spPr>
          <a:xfrm>
            <a:off x="152400" y="1170125"/>
            <a:ext cx="8839200" cy="32174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Overview of OT</a:t>
            </a:r>
            <a:r>
              <a:rPr lang="en"/>
              <a:t>: Emerging Practice Settings</a:t>
            </a:r>
            <a:endParaRPr>
              <a:highlight>
                <a:srgbClr val="FFFF00"/>
              </a:highlight>
            </a:endParaRPr>
          </a:p>
        </p:txBody>
      </p:sp>
      <p:pic>
        <p:nvPicPr>
          <p:cNvPr id="92" name="Google Shape;92;p19"/>
          <p:cNvPicPr preferRelativeResize="0"/>
          <p:nvPr/>
        </p:nvPicPr>
        <p:blipFill>
          <a:blip r:embed="rId4">
            <a:alphaModFix/>
          </a:blip>
          <a:stretch>
            <a:fillRect/>
          </a:stretch>
        </p:blipFill>
        <p:spPr>
          <a:xfrm>
            <a:off x="152400" y="1170125"/>
            <a:ext cx="8779936"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OTs Role in Pediatric Mental Health: </a:t>
            </a:r>
            <a:r>
              <a:rPr lang="en"/>
              <a:t>Origins</a:t>
            </a:r>
            <a:endParaRPr>
              <a:highlight>
                <a:srgbClr val="FFFF00"/>
              </a:highlight>
            </a:endParaRPr>
          </a:p>
        </p:txBody>
      </p:sp>
      <p:pic>
        <p:nvPicPr>
          <p:cNvPr id="98" name="Google Shape;98;p20"/>
          <p:cNvPicPr preferRelativeResize="0"/>
          <p:nvPr/>
        </p:nvPicPr>
        <p:blipFill>
          <a:blip r:embed="rId4">
            <a:alphaModFix/>
          </a:blip>
          <a:stretch>
            <a:fillRect/>
          </a:stretch>
        </p:blipFill>
        <p:spPr>
          <a:xfrm>
            <a:off x="127625" y="1858463"/>
            <a:ext cx="4619275" cy="2103575"/>
          </a:xfrm>
          <a:prstGeom prst="rect">
            <a:avLst/>
          </a:prstGeom>
          <a:noFill/>
          <a:ln>
            <a:noFill/>
          </a:ln>
        </p:spPr>
      </p:pic>
      <p:sp>
        <p:nvSpPr>
          <p:cNvPr id="99" name="Google Shape;99;p20"/>
          <p:cNvSpPr txBox="1"/>
          <p:nvPr>
            <p:ph idx="1" type="body"/>
          </p:nvPr>
        </p:nvSpPr>
        <p:spPr>
          <a:xfrm>
            <a:off x="4931550" y="1697800"/>
            <a:ext cx="3999900" cy="3061500"/>
          </a:xfrm>
          <a:prstGeom prst="rect">
            <a:avLst/>
          </a:prstGeom>
        </p:spPr>
        <p:txBody>
          <a:bodyPr anchorCtr="0" anchor="t" bIns="91425" lIns="91425" spcFirstLastPara="1" rIns="91425" wrap="square" tIns="91425">
            <a:normAutofit/>
          </a:bodyPr>
          <a:lstStyle/>
          <a:p>
            <a:pPr indent="-330200" lvl="0" marL="457200" rtl="0" algn="l">
              <a:lnSpc>
                <a:spcPct val="100000"/>
              </a:lnSpc>
              <a:spcBef>
                <a:spcPts val="1000"/>
              </a:spcBef>
              <a:spcAft>
                <a:spcPts val="0"/>
              </a:spcAft>
              <a:buSzPts val="1600"/>
              <a:buChar char="●"/>
            </a:pPr>
            <a:r>
              <a:rPr lang="en" sz="1600">
                <a:solidFill>
                  <a:schemeClr val="dk1"/>
                </a:solidFill>
              </a:rPr>
              <a:t>Increased understanding of the impact that symptoms of mental health diagnoses/concerns have on meaningful and fruitful engagement in occupation</a:t>
            </a:r>
            <a:endParaRPr sz="1600">
              <a:solidFill>
                <a:schemeClr val="dk1"/>
              </a:solidFill>
            </a:endParaRPr>
          </a:p>
          <a:p>
            <a:pPr indent="-317500" lvl="1" marL="914400" rtl="0" algn="l">
              <a:lnSpc>
                <a:spcPct val="100000"/>
              </a:lnSpc>
              <a:spcBef>
                <a:spcPts val="0"/>
              </a:spcBef>
              <a:spcAft>
                <a:spcPts val="0"/>
              </a:spcAft>
              <a:buSzPts val="1400"/>
              <a:buChar char="○"/>
            </a:pPr>
            <a:r>
              <a:rPr lang="en" sz="1400">
                <a:solidFill>
                  <a:schemeClr val="dk1"/>
                </a:solidFill>
              </a:rPr>
              <a:t>Feelings of self-confidence</a:t>
            </a:r>
            <a:endParaRPr sz="1400">
              <a:solidFill>
                <a:schemeClr val="dk1"/>
              </a:solidFill>
            </a:endParaRPr>
          </a:p>
          <a:p>
            <a:pPr indent="-317500" lvl="1" marL="914400" rtl="0" algn="l">
              <a:lnSpc>
                <a:spcPct val="100000"/>
              </a:lnSpc>
              <a:spcBef>
                <a:spcPts val="0"/>
              </a:spcBef>
              <a:spcAft>
                <a:spcPts val="0"/>
              </a:spcAft>
              <a:buSzPts val="1400"/>
              <a:buChar char="○"/>
            </a:pPr>
            <a:r>
              <a:rPr lang="en" sz="1400">
                <a:solidFill>
                  <a:schemeClr val="dk1"/>
                </a:solidFill>
              </a:rPr>
              <a:t>Levels of independence</a:t>
            </a:r>
            <a:endParaRPr sz="1400">
              <a:solidFill>
                <a:schemeClr val="dk1"/>
              </a:solidFill>
            </a:endParaRPr>
          </a:p>
          <a:p>
            <a:pPr indent="-317500" lvl="1" marL="914400" rtl="0" algn="l">
              <a:lnSpc>
                <a:spcPct val="100000"/>
              </a:lnSpc>
              <a:spcBef>
                <a:spcPts val="0"/>
              </a:spcBef>
              <a:spcAft>
                <a:spcPts val="0"/>
              </a:spcAft>
              <a:buSzPts val="1400"/>
              <a:buChar char="○"/>
            </a:pPr>
            <a:r>
              <a:rPr lang="en" sz="1400">
                <a:solidFill>
                  <a:schemeClr val="dk1"/>
                </a:solidFill>
              </a:rPr>
              <a:t>Rate of skill development</a:t>
            </a:r>
            <a:endParaRPr sz="1325">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OTs Role in Pediatric Mental Health: </a:t>
            </a:r>
            <a:r>
              <a:rPr lang="en"/>
              <a:t>Different Settings</a:t>
            </a:r>
            <a:endParaRPr>
              <a:highlight>
                <a:srgbClr val="FFFF00"/>
              </a:highlight>
            </a:endParaRPr>
          </a:p>
        </p:txBody>
      </p:sp>
      <p:pic>
        <p:nvPicPr>
          <p:cNvPr id="105" name="Google Shape;105;p21"/>
          <p:cNvPicPr preferRelativeResize="0"/>
          <p:nvPr/>
        </p:nvPicPr>
        <p:blipFill>
          <a:blip r:embed="rId4">
            <a:alphaModFix/>
          </a:blip>
          <a:stretch>
            <a:fillRect/>
          </a:stretch>
        </p:blipFill>
        <p:spPr>
          <a:xfrm>
            <a:off x="152400" y="1356050"/>
            <a:ext cx="8839200" cy="30583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