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426" r:id="rId5"/>
  </p:sldMasterIdLst>
  <p:notesMasterIdLst>
    <p:notesMasterId r:id="rId23"/>
  </p:notesMasterIdLst>
  <p:handoutMasterIdLst>
    <p:handoutMasterId r:id="rId24"/>
  </p:handoutMasterIdLst>
  <p:sldIdLst>
    <p:sldId id="296" r:id="rId6"/>
    <p:sldId id="286" r:id="rId7"/>
    <p:sldId id="299" r:id="rId8"/>
    <p:sldId id="291" r:id="rId9"/>
    <p:sldId id="301" r:id="rId10"/>
    <p:sldId id="303" r:id="rId11"/>
    <p:sldId id="304" r:id="rId12"/>
    <p:sldId id="305" r:id="rId13"/>
    <p:sldId id="308" r:id="rId14"/>
    <p:sldId id="306" r:id="rId15"/>
    <p:sldId id="307" r:id="rId16"/>
    <p:sldId id="292" r:id="rId17"/>
    <p:sldId id="278" r:id="rId18"/>
    <p:sldId id="290" r:id="rId19"/>
    <p:sldId id="300" r:id="rId20"/>
    <p:sldId id="298" r:id="rId21"/>
    <p:sldId id="294" r:id="rId22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B1348D-663A-4D8A-B5ED-E74D1E77B6EE}" name="Haranin, Emily" initials="HE" userId="S::eharanin@chla.usc.edu::8709113d-6859-4f20-bd7c-758b5ef0be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88C"/>
    <a:srgbClr val="FFBC24"/>
    <a:srgbClr val="FFD82D"/>
    <a:srgbClr val="FFB207"/>
    <a:srgbClr val="D5B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4"/>
    <p:restoredTop sz="96292" autoAdjust="0"/>
  </p:normalViewPr>
  <p:slideViewPr>
    <p:cSldViewPr snapToGrid="0">
      <p:cViewPr varScale="1">
        <p:scale>
          <a:sx n="151" d="100"/>
          <a:sy n="151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8E5C7D-872A-4FAF-AA90-081680D23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AC1BF-018A-41AA-A6BA-CB628C56F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A639394-E867-48B8-ACA0-164495E92B71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2D104-DF70-4A95-ADAE-5A76938EC2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16B6E-B794-4D58-8136-E4871D6424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721ED-ADA5-4951-A3C2-CABC5EF00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C511F4-FBD5-47E5-A9D5-87ADB6401B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B0A74-CA9A-4209-9E55-52ECB6D599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6912FAE-CF80-4E18-8887-7BF8A7659FFB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342801-EB33-424A-B215-CAB31FBD92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10BA9E-77AE-40A2-B191-F27EEB00E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D723B-9EF4-40D3-995B-1D4E2D0D1F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E2482-3363-444E-8B08-E38D08033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836C1-5DB3-4F53-86F0-40A0CAC9E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11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E000F-7096-44DC-9159-B236D5800C4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7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3D117-AB1B-6C3F-DE65-F998BC837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02556-2DE9-0A33-880A-59AE800B9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AE2C2-2DF6-16C0-CEC1-339B84670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898B3-94AD-9067-3DBE-560B14AAE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2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Please be sure to include how you integrated the following concepts/ themes</a:t>
            </a:r>
          </a:p>
          <a:p>
            <a:pPr lvl="1"/>
            <a:r>
              <a:rPr lang="en-US" sz="2000" dirty="0">
                <a:solidFill>
                  <a:srgbClr val="1A588C"/>
                </a:solidFill>
                <a:ea typeface="ＭＳ Ｐゴシック"/>
              </a:rPr>
              <a:t>DEI perspectives/ issues</a:t>
            </a:r>
            <a:endParaRPr lang="en-US" sz="2000" dirty="0"/>
          </a:p>
          <a:p>
            <a:pPr lvl="2"/>
            <a:r>
              <a:rPr lang="en-US" sz="2000" dirty="0">
                <a:ea typeface="ＭＳ Ｐゴシック"/>
              </a:rPr>
              <a:t>Consultation with Dr. Lewis?</a:t>
            </a:r>
          </a:p>
          <a:p>
            <a:pPr lvl="2"/>
            <a:r>
              <a:rPr lang="en-US" sz="2000" dirty="0">
                <a:ea typeface="ＭＳ Ｐゴシック"/>
              </a:rPr>
              <a:t>Specific Literature</a:t>
            </a:r>
          </a:p>
          <a:p>
            <a:pPr lvl="1"/>
            <a:r>
              <a:rPr lang="en-US" sz="2000" dirty="0">
                <a:solidFill>
                  <a:srgbClr val="1A588C"/>
                </a:solidFill>
                <a:ea typeface="ＭＳ Ｐゴシック"/>
              </a:rPr>
              <a:t>Family- Person-centered topics/ issues</a:t>
            </a:r>
            <a:endParaRPr lang="en-US" sz="2000" dirty="0">
              <a:solidFill>
                <a:srgbClr val="1A588C"/>
              </a:solidFill>
            </a:endParaRPr>
          </a:p>
          <a:p>
            <a:pPr lvl="2"/>
            <a:r>
              <a:rPr lang="en-US" sz="2000" dirty="0">
                <a:ea typeface="ＭＳ Ｐゴシック"/>
              </a:rPr>
              <a:t>Consultation with Family Support Scholars?</a:t>
            </a:r>
          </a:p>
          <a:p>
            <a:pPr lvl="2"/>
            <a:r>
              <a:rPr lang="en-US" sz="2000" dirty="0">
                <a:ea typeface="ＭＳ Ｐゴシック"/>
              </a:rPr>
              <a:t>Consultation with Self-Advocates?</a:t>
            </a:r>
          </a:p>
          <a:p>
            <a:pPr lvl="2"/>
            <a:r>
              <a:rPr lang="en-US" sz="2000" dirty="0">
                <a:solidFill>
                  <a:srgbClr val="1A588C"/>
                </a:solidFill>
                <a:ea typeface="ＭＳ Ｐゴシック"/>
              </a:rPr>
              <a:t>Community Partnerships</a:t>
            </a:r>
            <a:endParaRPr lang="en-US" sz="2000" dirty="0">
              <a:solidFill>
                <a:srgbClr val="1A588C"/>
              </a:solidFill>
            </a:endParaRPr>
          </a:p>
          <a:p>
            <a:pPr lvl="1"/>
            <a:r>
              <a:rPr lang="en-US" sz="2000" dirty="0">
                <a:solidFill>
                  <a:srgbClr val="1A588C"/>
                </a:solidFill>
                <a:ea typeface="ＭＳ Ｐゴシック"/>
              </a:rPr>
              <a:t>Interdisciplinary Lens</a:t>
            </a:r>
            <a:endParaRPr lang="en-US" sz="2000" dirty="0">
              <a:solidFill>
                <a:srgbClr val="1A588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3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FD63751-A905-4EA9-A8FF-2934B6706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274461F-ED49-4E0A-97C6-0129672E6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This slide is only for groups with a project on the Continuing Education track.  IF your project was Policy or Research you do NOT need to include this slide.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15AD114-70CD-4022-A827-B49F531F6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9C4F1-4AA0-46D3-933C-EE1511CB7A8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A588C"/>
                </a:solidFill>
                <a:effectLst/>
                <a:latin typeface="Trebuchet MS" panose="020B0603020202020204" pitchFamily="34" charset="0"/>
              </a:rPr>
              <a:t>All LP's should plan to consult or interface with a Title V agency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A588C"/>
                </a:solidFill>
                <a:effectLst/>
                <a:latin typeface="Trebuchet MS" panose="020B0603020202020204" pitchFamily="34" charset="0"/>
              </a:rPr>
              <a:t>Which agency is most relevant for your project?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A588C"/>
                </a:solidFill>
                <a:effectLst/>
                <a:latin typeface="Trebuchet MS" panose="020B0603020202020204" pitchFamily="34" charset="0"/>
              </a:rPr>
              <a:t>How might you interface with that agency to gather input on your project?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3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2918-075E-278B-C353-34EC8696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8C33E-79D9-03B4-1803-2247699E5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190C5-C5A3-3F7A-DDB0-0BD2F8322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Font typeface="Arial"/>
              <a:buNone/>
            </a:pPr>
            <a:r>
              <a:rPr lang="en-US" dirty="0">
                <a:cs typeface="Calibri"/>
              </a:rPr>
              <a:t>Add anything that you feel is relevant.   You may also pose questions to your audience if you want input on your next steps.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E7740-4C73-2C54-4E8E-4B1A0DBF9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21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List any individuals and/or groups who have assisted you with your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2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Rationale/ Need for Project/</a:t>
            </a:r>
          </a:p>
          <a:p>
            <a:r>
              <a:rPr lang="en-US" dirty="0">
                <a:ea typeface="ＭＳ Ｐゴシック"/>
                <a:cs typeface="Calibri"/>
              </a:rPr>
              <a:t>Why is this important?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  <a:cs typeface="Calibri"/>
              </a:rPr>
              <a:t>Background: This slide/ section sets the stage for why the project is important and any background information that has been reviewed.</a:t>
            </a:r>
          </a:p>
          <a:p>
            <a:pPr marL="628650" lvl="1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Consider these questions:</a:t>
            </a:r>
            <a:endParaRPr lang="en-US" dirty="0">
              <a:ea typeface="ＭＳ Ｐゴシック"/>
              <a:cs typeface="Calibri"/>
            </a:endParaRPr>
          </a:p>
          <a:p>
            <a:pPr marL="1085850" lvl="2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Why is this important?</a:t>
            </a:r>
            <a:endParaRPr lang="en-US" dirty="0">
              <a:ea typeface="ＭＳ Ｐゴシック"/>
              <a:cs typeface="Calibri"/>
            </a:endParaRPr>
          </a:p>
          <a:p>
            <a:pPr marL="1085850" lvl="2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What is the gap that you're trying to address with this project?</a:t>
            </a:r>
            <a:endParaRPr lang="en-US" dirty="0">
              <a:ea typeface="ＭＳ Ｐゴシック"/>
              <a:cs typeface="Calibri"/>
            </a:endParaRPr>
          </a:p>
          <a:p>
            <a:pPr marL="171450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  <a:cs typeface="Calibri"/>
              </a:rPr>
              <a:t>Suggested Strategies for Answering Above Questions</a:t>
            </a:r>
          </a:p>
          <a:p>
            <a:pPr marL="628650" lvl="1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Lit Review</a:t>
            </a:r>
            <a:endParaRPr lang="en-US" dirty="0">
              <a:ea typeface="ＭＳ Ｐゴシック"/>
              <a:cs typeface="Calibri"/>
            </a:endParaRPr>
          </a:p>
          <a:p>
            <a:pPr marL="628650" lvl="1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Best Practice Guidelines Review</a:t>
            </a:r>
            <a:endParaRPr lang="en-US" dirty="0">
              <a:ea typeface="ＭＳ Ｐゴシック"/>
              <a:cs typeface="Calibri"/>
            </a:endParaRPr>
          </a:p>
          <a:p>
            <a:pPr marL="628650" lvl="1" indent="-171450">
              <a:spcBef>
                <a:spcPct val="200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Interview Key Stakeholders</a:t>
            </a:r>
            <a:endParaRPr lang="en-US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76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6BD40-6953-8AB1-71F0-F7FCD56E9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1EF8F-464B-2216-6537-95D5D580F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24786-724B-46F9-A298-D2968D8BD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CFF3-0E22-FF82-CE90-B3817872D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94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C5DDF-8A9E-B11A-8366-1E61BCB9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19D6E-B5F5-CA22-AE38-5E5AFAC2B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11B3D-DC53-572B-2DE7-947E1F383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FE1F0-3F48-34F1-4CA0-8EFFF54A2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00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4B83-EF3A-2941-7FC2-C314E491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7E6F3-23EA-90E4-1603-446F9F77F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0C8E8-0F13-C50E-4811-9FB96471F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111DA-F6C2-8D26-8819-91D91C3A2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49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20F58-645D-108B-6A42-740C7360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241B7-7C01-D7FB-42C5-133F3F8D3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BF099-5132-F865-8AE1-CD1921B33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36743-F810-9D55-1A89-63D7659BF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9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BA599-EF16-6889-EE9B-9F9E5EFA2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7122B-8AE8-60D8-8B68-2C7030969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AF121-83CA-8A5E-47FE-C4017F58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B478-A484-C48A-EAE5-4927664C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99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303C-BCB9-266D-F5F3-84E533FE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B19F4-B3F3-1EC9-4324-86095533C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FDF2D-03B7-FF0A-414C-E70996F74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Calibri"/>
              </a:rPr>
              <a:t>What is the product? Showcase your product!</a:t>
            </a:r>
          </a:p>
          <a:p>
            <a:endParaRPr lang="en-US" dirty="0"/>
          </a:p>
          <a:p>
            <a:r>
              <a:rPr lang="en-US" dirty="0"/>
              <a:t>Who is the intended audience?</a:t>
            </a:r>
          </a:p>
          <a:p>
            <a:endParaRPr lang="en-US" dirty="0"/>
          </a:p>
          <a:p>
            <a:r>
              <a:rPr lang="en-US" dirty="0"/>
              <a:t>What is the proposed impact?</a:t>
            </a:r>
          </a:p>
          <a:p>
            <a:endParaRPr lang="en-US" dirty="0"/>
          </a:p>
          <a:p>
            <a:r>
              <a:rPr lang="en-US" dirty="0"/>
              <a:t>Any anticipated barriers to and/or strategies for maximum dissemination?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DEC9-9A1E-311C-429B-22900A8B1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836C1-5DB3-4F53-86F0-40A0CAC9EDA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4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9F4380F8-A759-4987-A1C5-98D07EDC5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E25AD15-6482-4082-899E-6DED5BBD0C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55725"/>
            <a:ext cx="7891462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579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AE137-4EE4-4A96-A39E-09C972DC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9AE2-4C28-4626-AF63-C0855A32BE2A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C43C72-1BE5-4575-9402-F3412D5E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C46B3-6C11-4FB9-ADC2-FE235084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A73E-AEB8-415A-9BBF-A8BAA0977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40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04A0F9-0550-4FBF-A595-84A2851B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0EC0-0830-4503-B301-A8E8C0D45DC6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892102-FE0B-44D1-9187-6280E57A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9F4904-5A13-486F-B3C2-DC259FE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7FD8-3E08-43C2-8F9B-0FCBBEBEB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80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11B45-7ED1-4F89-A8FA-379C06E6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7ECB-FA10-427B-8A4F-6A605351AAE3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4FAB-E7E9-40CA-8E01-E3D7C995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2BE2-5AA8-4A2E-975C-0EA287C4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B58B9-8EE6-4D7B-A0A5-E57D9B0F3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98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6A742-9971-4D83-999E-0D7E2B5F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363B9-C172-4C81-8D2C-131E7825FFB2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CA6B-F13C-4C69-A187-8A67A5A5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EB26B-B956-4447-812B-7D4D86E3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96EA7-403B-4E4E-B423-AFDB8820F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20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8465F371-D5A7-4B7C-89DB-A09BEB2DE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5DDA687-5790-4D09-ABE0-998F5BF1C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55725"/>
            <a:ext cx="7891462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579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281EC0-E3CD-468B-A524-F2E8940A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6ABD-2BF6-4B26-8AA5-46A4E7DEEA0B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06365C-8F5F-4DE0-A938-F8D9714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B4DBF7-40DF-4BD7-BC51-2C41BAB1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547B-AE94-456C-A4FB-EF757258D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0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65AD-E548-4FA7-923E-6FC07689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B982-C160-4DE8-8575-0B0A7AB9437D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7C2B-DEA4-4CEF-A608-25BD6F9C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9A93-7852-4BE4-9A0B-ED8DF436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A64E-2988-4111-B635-EA830D7D8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62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76318"/>
            <a:ext cx="6096000" cy="744795"/>
          </a:xfr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874"/>
            <a:ext cx="8229600" cy="4895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954-7B93-487B-96A4-4BA0DB8D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F878-A1F6-4F51-A6E8-045E7EA59E65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6C34-D8C6-43BB-8794-0F0236CA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2E62-447B-42D2-AC54-8CE7DCD2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BE3F-830B-43EE-B82C-107D50B0C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2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8BB0D-0001-41AF-A7E1-5F27F8B7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2BF9-5189-4B32-9D6C-EE343660FAA4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5C31B-EA8E-4E36-8C4F-EFEEEA32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CF94-4B6C-4C7E-8BED-97F94293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370B5-7DE1-484B-A561-565FA00D4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93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4892F2-4F1B-4888-9E11-7A658CEF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B4B8-C1E2-4DEA-A5D2-C9F8AF57A2E4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38CFA1-3B25-4B2B-A7E7-46141FA7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B92E7F-6405-4012-93F1-EEBE4F1D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AE62-3422-46DE-8D6B-66E2587C1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04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21B750-ACF5-4561-9C88-09DC8F30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23EB-0387-4AA3-82D0-725213FDF67E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4420B2-BE84-465B-B581-5D5A79A2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F13933-ABC1-4B14-8DE7-1DEC8DCF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C2CE2-8EF0-4058-9955-FA9098124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3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2F8ED0-6B83-4A35-9405-7759F831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D69C-B163-439E-A60C-B2736DCF9D92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740BC0-E4AB-4D3F-90D8-8D3A7FFF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3281E7-AB69-49BF-B643-5999763D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A93A8-5F36-4F56-A8CB-4CFE706DF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16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965A8-5669-4F4D-B1F4-1F1BE0DF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EC9C-A32B-4D64-8B8C-D865311A5B7F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5710-9682-45CC-A6CC-107E5699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1CF4-DB83-4AEC-ABFF-7B7F8F17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B3B0-801C-4FFE-9398-3F624C00C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85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36D45B-C856-4FE3-90ED-06B1FD01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B56C-0AB7-4F1A-A97F-5603D58CFEE4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BC184B-14C9-4180-B2EF-53E0A70C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FA7954-C077-4756-AA14-2526420D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E8B30-2BD9-4ACE-8F43-3B1713A07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6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CAC4E7-A663-4588-B3E7-196BA265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CFDE-67E2-400E-A413-3FBB79AF3C67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F70FA-1EC7-48A4-A2CA-59EA820D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A04F0B-5BC3-42C1-9193-37C52537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CCE3-E4D8-48C2-9866-487C5213F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22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4C5D97-5B96-4145-8337-5CD481D1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757D-39B8-4575-94A7-502F47BEAB0B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DC6A54-8204-4FCD-BF64-A613D4E5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D7716-F4DF-459F-90D5-D8E7516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8829-E228-47B7-B808-25E967A7B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621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41B5-8CFC-404D-86B5-FC879D03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0D17-7575-4D20-B4F5-3E305FA05467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B3DC8-4DEF-4F25-BF7A-F6753E9C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FC81A-C07C-4032-A60E-35841E5B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DDC6-0239-49C8-B6C0-5812E23A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0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3A46-8F87-400D-A89F-A6865A53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76DB-78FA-4874-89A8-522614A3219D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9AC3C-2DD3-443F-9CD5-AF7EC5C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81BE9-B70A-467F-ABE5-B2674B79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C251-368E-44CF-A9C8-77E225E92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3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76318"/>
            <a:ext cx="6096000" cy="744795"/>
          </a:xfr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874"/>
            <a:ext cx="8229600" cy="4895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5E8EE-D5A9-4B7E-978F-1B8F3DB4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B706-4A4F-4401-A4C9-3370785C9ACE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817EA-7EEB-41EA-8AC7-5C930AE4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75C4-88C5-4058-98A1-4750F0F7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850EC-96FE-4FC4-B880-6877B5D17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8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390D-B60E-46E6-BB44-01B738CE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7AC6-D04A-4E35-80E6-383AF3951048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149F-8270-4EA2-8921-69D4F472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4D1F0-5F24-4CC2-973E-5DA46733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0781E-9CE3-4121-971B-9EDC20E6D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0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8E92F4-46C1-4BFE-AB1B-A9802E4C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3A4B-B764-482D-B630-D57578C11842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799940-E0F3-43CB-A20A-F1726EB8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140BB3-7C27-4E31-A662-47B34DBE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A5372-AA82-4918-9389-50375B751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23746E-F315-43CF-9C57-0C35BBB4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9823-164A-4E4D-94F7-27DD0DAA5265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8CE714-F1D1-4129-9EFA-32ECD5FE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2A8C12-50B8-444B-B1E6-36173C45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5413B-1D65-4662-A124-0D6DEC6BA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3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95E07D-3917-402C-AF13-62938B6F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3163-FF4B-47D7-927E-EA00FCCA89CB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F50D50-5B7D-458C-863D-4AF6DB2D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4B41E3-5E84-4E85-9053-B1B8B38F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D32C-BC9A-4D48-8012-A67B38D92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7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CC24E1-21C9-4A8A-A5C9-9371D768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BA48-3E8C-446A-A1D1-91505338B1E2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ACB97B-73AC-40CD-8BC8-D6DC8DAE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3AB02D-E633-4094-8AC4-F6498E2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57D14-DD31-4AD9-97C6-EF23ED6F2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1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5B624F-8174-4F36-A9F4-B206B12A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C7B-16E2-460E-9826-C78A0B0041E6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AEEA01-2571-453C-BDE5-B407F338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43015D-46FD-4AEB-919E-B53205A1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04D13-6ACB-4ADF-9B01-53BB10422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2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1FAD0865-CE16-49B5-89A5-5ACBAE926B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1FA6FD0-2E8E-442E-8EBD-453676761B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69975"/>
            <a:ext cx="8229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849EA63-F03D-44CC-87A0-0478948C3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54238"/>
            <a:ext cx="8229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A2D6-D97B-4D50-B9E8-C5409B150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Trebuchet MS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07E6267-143F-47FA-8513-85F50F4DEA63}" type="datetime1">
              <a:rPr lang="en-US"/>
              <a:pPr>
                <a:defRPr/>
              </a:pPr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9C1A-100E-4012-88A2-CBB72CF4D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65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Trebuchet MS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4CCF5-77FE-467E-A4F0-FC712F8A8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fld id="{884E396C-C7F4-43F6-AEFD-B4C8769A0A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id="{1B286F57-DFE5-47CC-BD65-1346C9E286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65125"/>
            <a:ext cx="2276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A588C"/>
          </a:solidFill>
          <a:latin typeface="Trebuchet MS"/>
          <a:ea typeface="ＭＳ Ｐゴシック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A588C"/>
          </a:solidFill>
          <a:latin typeface="Trebuchet MS"/>
          <a:ea typeface="ＭＳ Ｐゴシック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BB3EB"/>
          </a:solidFill>
          <a:latin typeface="Trebuchet MS"/>
          <a:ea typeface="ＭＳ Ｐゴシック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A588C"/>
          </a:solidFill>
          <a:latin typeface="Trebuchet MS"/>
          <a:ea typeface="ＭＳ Ｐゴシック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BB3EB"/>
          </a:solidFill>
          <a:latin typeface="Trebuchet MS"/>
          <a:ea typeface="ＭＳ Ｐゴシック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entury Gothic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F59EA460-D134-4B82-9991-BC6FC275E04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93780E1-D61A-4C18-AC6E-61CCA88A0D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69975"/>
            <a:ext cx="8229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76AE8EF-66E7-4FEA-B179-EA163B9EB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54238"/>
            <a:ext cx="8229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C99B-35E7-4E94-B085-B3C2273DB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BA7884E7-B954-4035-BB70-5DC8112C2454}" type="datetime1">
              <a:rPr lang="en-US" altLang="en-US"/>
              <a:pPr>
                <a:defRPr/>
              </a:pPr>
              <a:t>5/7/25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B740-6B29-4AEC-84E1-1727DB2A4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65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en-US"/>
              <a:t>© 2010 CHLA -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DC1D0-0D43-4D59-A675-7C0D2F319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fld id="{6AA6694E-3BEC-4100-8AB6-6BFF7CB4BF9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id="{29BF8D73-F5F2-42DC-AE9E-FB79179C70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65125"/>
            <a:ext cx="2276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A588C"/>
          </a:solidFill>
          <a:latin typeface="Trebuchet MS"/>
          <a:ea typeface="ＭＳ Ｐゴシック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A588C"/>
          </a:solidFill>
          <a:latin typeface="Trebuchet MS" charset="0"/>
          <a:ea typeface="ＭＳ Ｐゴシック" charset="-128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A588C"/>
          </a:solidFill>
          <a:latin typeface="Trebuchet MS"/>
          <a:ea typeface="ＭＳ Ｐゴシック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BB3EB"/>
          </a:solidFill>
          <a:latin typeface="Trebuchet MS"/>
          <a:ea typeface="ＭＳ Ｐゴシック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A588C"/>
          </a:solidFill>
          <a:latin typeface="Trebuchet MS"/>
          <a:ea typeface="ＭＳ Ｐゴシック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BB3EB"/>
          </a:solidFill>
          <a:latin typeface="Trebuchet MS"/>
          <a:ea typeface="ＭＳ Ｐゴシック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entury Gothic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C459-819D-DCB4-7640-A246A5D4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dirty="0">
                <a:ea typeface="ＭＳ Ｐゴシック"/>
                <a:cs typeface="Arial"/>
              </a:rPr>
              <a:t>CA-LEND Leadership Project</a:t>
            </a:r>
            <a:endParaRPr lang="en-US" b="0" dirty="0">
              <a:ea typeface="ＭＳ Ｐゴシック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dirty="0">
                <a:ea typeface="ＭＳ Ｐゴシック"/>
                <a:cs typeface="Arial"/>
              </a:rPr>
              <a:t>Final Presentation</a:t>
            </a:r>
            <a:endParaRPr lang="en-US" dirty="0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0EB6-46DF-D998-6C4A-A6898CAF6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en-US" b="1" dirty="0">
              <a:ea typeface="ＭＳ Ｐゴシック"/>
              <a:cs typeface="Arial"/>
            </a:endParaRPr>
          </a:p>
          <a:p>
            <a:pPr marL="514350" indent="-514350" algn="ctr">
              <a:buNone/>
            </a:pPr>
            <a:r>
              <a:rPr lang="en-US" b="1" dirty="0">
                <a:ea typeface="ＭＳ Ｐゴシック"/>
                <a:cs typeface="Arial"/>
              </a:rPr>
              <a:t>Involving an Interdisciplinary Systems of Care in Pediatric Bioethics and End of Life Care</a:t>
            </a:r>
          </a:p>
          <a:p>
            <a:pPr marL="514350" indent="-514350" algn="ctr">
              <a:buNone/>
            </a:pPr>
            <a:endParaRPr lang="en-US" b="1" dirty="0">
              <a:ea typeface="ＭＳ Ｐゴシック"/>
              <a:cs typeface="Arial"/>
            </a:endParaRPr>
          </a:p>
          <a:p>
            <a:pPr marL="514350" indent="-514350" algn="ctr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a typeface="ＭＳ Ｐゴシック"/>
                <a:cs typeface="Arial"/>
              </a:rPr>
              <a:t>Type: CE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a typeface="ＭＳ Ｐゴシック"/>
            </a:endParaRPr>
          </a:p>
          <a:p>
            <a:pPr marL="514350" indent="-514350" algn="ctr">
              <a:buNone/>
            </a:pPr>
            <a:endParaRPr lang="en-US" dirty="0"/>
          </a:p>
          <a:p>
            <a:pPr marL="514350" indent="-514350" algn="ctr">
              <a:buNone/>
            </a:pPr>
            <a:r>
              <a:rPr lang="en-US" b="1" dirty="0">
                <a:ea typeface="ＭＳ Ｐゴシック"/>
                <a:cs typeface="Arial"/>
              </a:rPr>
              <a:t>Project Team</a:t>
            </a:r>
            <a:endParaRPr lang="en-US" dirty="0">
              <a:ea typeface="ＭＳ Ｐゴシック"/>
            </a:endParaRPr>
          </a:p>
          <a:p>
            <a:pPr algn="ctr">
              <a:buFontTx/>
              <a:buChar char="-"/>
            </a:pPr>
            <a:r>
              <a:rPr lang="en-US" dirty="0">
                <a:ea typeface="ＭＳ Ｐゴシック"/>
              </a:rPr>
              <a:t>Angel Reyes (Public Health)</a:t>
            </a:r>
          </a:p>
          <a:p>
            <a:pPr algn="ctr">
              <a:buFontTx/>
              <a:buChar char="-"/>
            </a:pPr>
            <a:r>
              <a:rPr lang="en-US" dirty="0">
                <a:ea typeface="ＭＳ Ｐゴシック"/>
              </a:rPr>
              <a:t>Sheela Rao (Supervisor)</a:t>
            </a:r>
          </a:p>
          <a:p>
            <a:pPr marL="0" indent="0" algn="ctr">
              <a:buNone/>
            </a:pPr>
            <a:endParaRPr lang="en-US" dirty="0">
              <a:ea typeface="ＭＳ Ｐゴシック"/>
            </a:endParaRPr>
          </a:p>
          <a:p>
            <a:pPr marL="514350" indent="-514350" algn="ctr">
              <a:buNone/>
            </a:pPr>
            <a:r>
              <a:rPr lang="en-US" b="1" dirty="0">
                <a:ea typeface="ＭＳ Ｐゴシック"/>
                <a:cs typeface="Arial"/>
              </a:rPr>
              <a:t>07 May 2025</a:t>
            </a:r>
            <a:endParaRPr lang="en-US" dirty="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93D9E-272B-D410-67A0-31E0BBEE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8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E9D1-0111-0CC4-EFF6-CDACD680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FEB6-D64C-AF04-EE30-FB74F0F7F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AB6DA-8757-E917-5FA9-A3E8C491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5" name="Picture 4" descr="A close-up of words&#10;&#10;AI-generated content may be incorrect.">
            <a:extLst>
              <a:ext uri="{FF2B5EF4-FFF2-40B4-BE49-F238E27FC236}">
                <a16:creationId xmlns:a16="http://schemas.microsoft.com/office/drawing/2014/main" id="{9E791D94-13A7-69A5-5EBE-2298C1C3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02" y="525463"/>
            <a:ext cx="472266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0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FAC81-0A37-A82F-040E-ECAF3738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3A78-5467-B471-AE1D-7BC8766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037"/>
            <a:ext cx="8229600" cy="39719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Playback tagged for software to auto play it.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contrast is optimal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Sizing is not done in Pixels, but REM values which increase in proportional size compared to Pixels (That may stay fixed).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39C76-C75B-D8EA-CAA5-E4996D2A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EE0D4-1E53-8C8D-D881-7A9EEE5D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44"/>
            <a:ext cx="8229600" cy="1030288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Accessibility</a:t>
            </a:r>
            <a:endParaRPr lang="en-US"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22F914-CF14-1439-ED8A-95B26F25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78"/>
            <a:ext cx="7772400" cy="26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BDC1-A76F-9FBA-30C0-D037C211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Alignment with LEND Values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56AD-756E-EE25-D8CA-B877AA11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1A58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&amp; Person- Centered Perspective: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exploration through personable experiences.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Perspective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 included MDs, Chaplains, MSWs… and more.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1A58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Equity Perspective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Addressed open-access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D84F-72D4-7B3D-DAEC-7748B07A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70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A9654A2-B08D-4087-BD80-240C7578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85" y="376238"/>
            <a:ext cx="6573915" cy="744537"/>
          </a:xfrm>
        </p:spPr>
        <p:txBody>
          <a:bodyPr/>
          <a:lstStyle/>
          <a:p>
            <a:pPr>
              <a:defRPr/>
            </a:pPr>
            <a:r>
              <a:rPr lang="en-US" altLang="en-US" sz="3500" dirty="0">
                <a:solidFill>
                  <a:schemeClr val="accent1">
                    <a:lumMod val="50000"/>
                  </a:schemeClr>
                </a:solidFill>
                <a:ea typeface="ＭＳ Ｐゴシック"/>
                <a:cs typeface="Arial"/>
              </a:rPr>
              <a:t>CE Leadership Project</a:t>
            </a:r>
            <a:br>
              <a:rPr lang="en-US" altLang="en-US" sz="3500" dirty="0">
                <a:cs typeface="Arial" panose="020B0604020202020204" pitchFamily="34" charset="0"/>
              </a:rPr>
            </a:br>
            <a:endParaRPr lang="en-US" altLang="en-US" sz="2000" dirty="0">
              <a:solidFill>
                <a:schemeClr val="accent1">
                  <a:lumMod val="50000"/>
                </a:schemeClr>
              </a:solidFill>
              <a:ea typeface="ＭＳ Ｐゴシック"/>
              <a:cs typeface="Arial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E49AAE1D-AABB-4DFC-A918-52980A2B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A58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BB3EB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A58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BB3EB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15FEF-B891-462A-8AA5-2C1890DCA6F1}" type="slidenum">
              <a:rPr lang="en-US" altLang="en-US" sz="9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2292" name="model" descr="CDCynergy Model">
            <a:extLst>
              <a:ext uri="{FF2B5EF4-FFF2-40B4-BE49-F238E27FC236}">
                <a16:creationId xmlns:a16="http://schemas.microsoft.com/office/drawing/2014/main" id="{934C0822-EE49-4361-B9F8-11477BD57A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400550"/>
            <a:ext cx="1817688" cy="190341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6058CD-583A-4591-91FE-C5322319157D}"/>
              </a:ext>
            </a:extLst>
          </p:cNvPr>
          <p:cNvSpPr/>
          <p:nvPr/>
        </p:nvSpPr>
        <p:spPr>
          <a:xfrm>
            <a:off x="596900" y="1292225"/>
            <a:ext cx="7773988" cy="480131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en-US" sz="2000" b="1" dirty="0" err="1">
                <a:latin typeface="Trebuchet MS"/>
                <a:ea typeface="ＭＳ Ｐゴシック"/>
                <a:cs typeface="Arial"/>
              </a:rPr>
              <a:t>CDCynergy</a:t>
            </a:r>
            <a:r>
              <a:rPr lang="en-US" altLang="en-US" sz="2000" b="1" dirty="0">
                <a:latin typeface="Trebuchet MS"/>
                <a:ea typeface="ＭＳ Ｐゴシック"/>
                <a:cs typeface="Arial"/>
              </a:rPr>
              <a:t> Model for Health Communication</a:t>
            </a:r>
            <a:endParaRPr lang="en-US" b="1" dirty="0">
              <a:latin typeface="Trebuchet MS"/>
              <a:ea typeface="ＭＳ Ｐゴシック" charset="-128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lang="en-US" dirty="0">
                <a:latin typeface="Trebuchet MS"/>
                <a:ea typeface="ＭＳ Ｐゴシック"/>
                <a:cs typeface="Arial"/>
              </a:rPr>
              <a:t>Phase One: </a:t>
            </a:r>
            <a:r>
              <a:rPr lang="en-US" b="1" dirty="0">
                <a:latin typeface="Trebuchet MS"/>
                <a:ea typeface="ＭＳ Ｐゴシック"/>
                <a:cs typeface="Arial"/>
              </a:rPr>
              <a:t>Problem definition 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– Gap in guidelines</a:t>
            </a:r>
            <a:endParaRPr lang="en-US" altLang="en-US" dirty="0">
              <a:latin typeface="Trebuchet MS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lang="en-US" dirty="0">
                <a:latin typeface="Trebuchet MS"/>
                <a:ea typeface="ＭＳ Ｐゴシック"/>
                <a:cs typeface="Arial"/>
              </a:rPr>
              <a:t>Phase Two: </a:t>
            </a:r>
            <a:r>
              <a:rPr lang="en-US" b="1" dirty="0">
                <a:latin typeface="Trebuchet MS"/>
                <a:ea typeface="ＭＳ Ｐゴシック"/>
                <a:cs typeface="Arial"/>
              </a:rPr>
              <a:t>Problem analysis 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– Lack of generalizability</a:t>
            </a:r>
            <a:endParaRPr lang="en-US" dirty="0">
              <a:latin typeface="Trebuchet MS"/>
              <a:ea typeface="ＭＳ Ｐゴシック" charset="-128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lang="en-US" dirty="0">
                <a:latin typeface="Trebuchet MS"/>
                <a:ea typeface="ＭＳ Ｐゴシック"/>
                <a:cs typeface="Arial"/>
              </a:rPr>
              <a:t>Phase Three: </a:t>
            </a:r>
            <a:r>
              <a:rPr lang="en-US" b="1" dirty="0">
                <a:latin typeface="Trebuchet MS"/>
                <a:ea typeface="ＭＳ Ｐゴシック"/>
                <a:cs typeface="Arial"/>
              </a:rPr>
              <a:t>Communication plan 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– Open-access blog</a:t>
            </a:r>
            <a:endParaRPr lang="en-US" dirty="0">
              <a:latin typeface="Trebuchet MS"/>
              <a:ea typeface="ＭＳ Ｐゴシック" charset="-128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lang="en-US" dirty="0">
                <a:latin typeface="Trebuchet MS"/>
                <a:ea typeface="ＭＳ Ｐゴシック"/>
                <a:cs typeface="Arial"/>
              </a:rPr>
              <a:t>Phase Four: </a:t>
            </a:r>
            <a:r>
              <a:rPr lang="en-US" b="1" dirty="0">
                <a:latin typeface="Trebuchet MS"/>
                <a:ea typeface="ＭＳ Ｐゴシック"/>
                <a:cs typeface="Arial"/>
              </a:rPr>
              <a:t>Evaluation plan 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– RE-AIM</a:t>
            </a:r>
            <a:endParaRPr lang="en-US" dirty="0">
              <a:latin typeface="Trebuchet MS"/>
              <a:ea typeface="ＭＳ Ｐゴシック" charset="-128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lang="en-US" dirty="0">
                <a:latin typeface="Trebuchet MS"/>
                <a:ea typeface="ＭＳ Ｐゴシック"/>
                <a:cs typeface="Arial"/>
              </a:rPr>
              <a:t>Phase Five: </a:t>
            </a:r>
            <a:r>
              <a:rPr lang="en-US" b="1" dirty="0">
                <a:latin typeface="Trebuchet MS"/>
                <a:ea typeface="ＭＳ Ｐゴシック"/>
                <a:cs typeface="Arial"/>
              </a:rPr>
              <a:t>Implement and Manage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 – </a:t>
            </a:r>
            <a:r>
              <a:rPr lang="en-US" dirty="0" err="1">
                <a:latin typeface="Trebuchet MS"/>
                <a:ea typeface="ＭＳ Ｐゴシック"/>
                <a:cs typeface="Arial"/>
              </a:rPr>
              <a:t>Github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 and SEO</a:t>
            </a:r>
            <a:endParaRPr lang="en-US" b="1" dirty="0">
              <a:latin typeface="Trebuchet MS"/>
              <a:ea typeface="ＭＳ Ｐゴシック"/>
              <a:cs typeface="Arial"/>
            </a:endParaRPr>
          </a:p>
          <a:p>
            <a:pPr>
              <a:lnSpc>
                <a:spcPct val="250000"/>
              </a:lnSpc>
              <a:defRPr/>
            </a:pPr>
            <a:r>
              <a:rPr lang="en-US" dirty="0">
                <a:latin typeface="Trebuchet MS"/>
                <a:ea typeface="ＭＳ Ｐゴシック"/>
                <a:cs typeface="Arial"/>
              </a:rPr>
              <a:t>Phase Six: </a:t>
            </a:r>
            <a:r>
              <a:rPr lang="en-US" b="1" dirty="0">
                <a:latin typeface="Trebuchet MS"/>
                <a:ea typeface="ＭＳ Ｐゴシック"/>
                <a:cs typeface="Arial"/>
              </a:rPr>
              <a:t>Feedback</a:t>
            </a:r>
            <a:r>
              <a:rPr lang="en-US" dirty="0">
                <a:latin typeface="Trebuchet MS"/>
                <a:ea typeface="ＭＳ Ｐゴシック"/>
                <a:cs typeface="Arial"/>
              </a:rPr>
              <a:t> – Google feedback form</a:t>
            </a:r>
          </a:p>
          <a:p>
            <a:pPr marL="1314450" lvl="2" indent="-457200">
              <a:buFont typeface="Arial" charset="0"/>
              <a:buAutoNum type="alphaLcParenR"/>
              <a:defRPr/>
            </a:pP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rebuchet MS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3B227D-4CB9-A1BF-1848-B24FEF2D1D5D}"/>
              </a:ext>
            </a:extLst>
          </p:cNvPr>
          <p:cNvCxnSpPr>
            <a:cxnSpLocks/>
          </p:cNvCxnSpPr>
          <p:nvPr/>
        </p:nvCxnSpPr>
        <p:spPr>
          <a:xfrm>
            <a:off x="267629" y="1739590"/>
            <a:ext cx="86087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7EDB-B58A-0422-B51E-AD383895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8283"/>
            <a:ext cx="8229600" cy="1030288"/>
          </a:xfrm>
        </p:spPr>
        <p:txBody>
          <a:bodyPr/>
          <a:lstStyle/>
          <a:p>
            <a:r>
              <a:rPr lang="en-US" sz="3200" dirty="0"/>
              <a:t>Community (Title V) Agency Interface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16C3A-D3C5-A3EB-F549-090FCE2C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Maternal, Child, and Adolescent Health (MCAH) Program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gather feedback on cultural responsiveness, clarity, and relevance through disseminating the findings using health communication theories.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0A164-14F8-0990-E83F-B25786F0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A64E-2988-4111-B635-EA830D7D8E21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7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8CFF9-24A7-774F-D6D3-D4F056A8B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35C4-D7ED-2560-BC22-3788C88A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8283"/>
            <a:ext cx="8229600" cy="1030288"/>
          </a:xfrm>
        </p:spPr>
        <p:txBody>
          <a:bodyPr/>
          <a:lstStyle/>
          <a:p>
            <a:r>
              <a:rPr lang="en-US" sz="3200" dirty="0">
                <a:ea typeface="ＭＳ Ｐゴシック"/>
              </a:rPr>
              <a:t>Lessons Learned/ 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C0A95-733F-598D-553A-6C30B7644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Family-centered care should actively try to involve interdisciplinary voices and not just clinicians.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Plain-language and accessible resources are very valuable.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We cannot assume that adult guidelines are generalizable to pediatrics.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800" b="1" dirty="0"/>
              <a:t>Next Steps: </a:t>
            </a:r>
            <a:r>
              <a:rPr lang="en-US" sz="1800" dirty="0"/>
              <a:t>Continue working on the project to publish the guidelines.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FF947-AF00-8947-35FC-F0910C59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A64E-2988-4111-B635-EA830D7D8E2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50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5092A-3294-B571-72CC-B22A5376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A64E-2988-4111-B635-EA830D7D8E2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EFD40-34C3-3195-97A7-3A31C1B252FB}"/>
              </a:ext>
            </a:extLst>
          </p:cNvPr>
          <p:cNvSpPr txBox="1"/>
          <p:nvPr/>
        </p:nvSpPr>
        <p:spPr>
          <a:xfrm>
            <a:off x="270934" y="2166590"/>
            <a:ext cx="8576734" cy="168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/>
              <a:t>Do Digital </a:t>
            </a:r>
            <a:r>
              <a:rPr lang="en-US" sz="2800" dirty="0" err="1"/>
              <a:t>Softwares</a:t>
            </a:r>
            <a:r>
              <a:rPr lang="en-US" sz="2800" dirty="0"/>
              <a:t> Now Use More Realistic </a:t>
            </a:r>
          </a:p>
          <a:p>
            <a:pPr algn="ctr">
              <a:lnSpc>
                <a:spcPct val="200000"/>
              </a:lnSpc>
            </a:pPr>
            <a:r>
              <a:rPr lang="en-US" sz="2800" dirty="0"/>
              <a:t>Voices Or Does It Stick to Robotic Voices?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2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405F-193A-B402-41B2-B6C36DAC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F2E99-2245-5C63-6360-2941EC21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A64E-2988-4111-B635-EA830D7D8E21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D6694C-C9FD-626A-3A79-319E7BD6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4" y="2100262"/>
            <a:ext cx="1748723" cy="17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AE664-65F5-F256-52D8-5488CE976D69}"/>
              </a:ext>
            </a:extLst>
          </p:cNvPr>
          <p:cNvSpPr txBox="1"/>
          <p:nvPr/>
        </p:nvSpPr>
        <p:spPr>
          <a:xfrm>
            <a:off x="710871" y="3846894"/>
            <a:ext cx="174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Sheela Rao, </a:t>
            </a:r>
          </a:p>
          <a:p>
            <a:pPr algn="ctr"/>
            <a:r>
              <a:rPr lang="en-US" sz="1600" dirty="0"/>
              <a:t>MD</a:t>
            </a:r>
          </a:p>
        </p:txBody>
      </p:sp>
      <p:pic>
        <p:nvPicPr>
          <p:cNvPr id="2052" name="Picture 4" descr="Cary Kreutzer portrait">
            <a:extLst>
              <a:ext uri="{FF2B5EF4-FFF2-40B4-BE49-F238E27FC236}">
                <a16:creationId xmlns:a16="http://schemas.microsoft.com/office/drawing/2014/main" id="{63235DFF-C521-D705-22D4-BCC69E55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8" y="2100262"/>
            <a:ext cx="1599609" cy="17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A3CD8-8B78-2131-7A60-42B4FC93CCEB}"/>
              </a:ext>
            </a:extLst>
          </p:cNvPr>
          <p:cNvSpPr txBox="1"/>
          <p:nvPr/>
        </p:nvSpPr>
        <p:spPr>
          <a:xfrm>
            <a:off x="2568093" y="3878775"/>
            <a:ext cx="174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Cary Kreutzer, </a:t>
            </a:r>
            <a:r>
              <a:rPr lang="en-US" sz="1600" dirty="0"/>
              <a:t>EdD</a:t>
            </a:r>
          </a:p>
        </p:txBody>
      </p:sp>
      <p:pic>
        <p:nvPicPr>
          <p:cNvPr id="2054" name="Picture 6" descr="Nancy Berlinger, WHITE WOMAN WITH SHORT HAIR">
            <a:extLst>
              <a:ext uri="{FF2B5EF4-FFF2-40B4-BE49-F238E27FC236}">
                <a16:creationId xmlns:a16="http://schemas.microsoft.com/office/drawing/2014/main" id="{128301CD-C462-D617-7D2B-E33BF598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86" y="2100262"/>
            <a:ext cx="1748723" cy="17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1006A-51B0-C0E9-1344-497E72BDA729}"/>
              </a:ext>
            </a:extLst>
          </p:cNvPr>
          <p:cNvSpPr txBox="1"/>
          <p:nvPr/>
        </p:nvSpPr>
        <p:spPr>
          <a:xfrm>
            <a:off x="4549814" y="3848985"/>
            <a:ext cx="190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Nancy Berlinger</a:t>
            </a:r>
            <a:r>
              <a:rPr lang="en-US" sz="1600" dirty="0"/>
              <a:t>, PhD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23DF0-1223-90D2-7231-FED1587DE2C8}"/>
              </a:ext>
            </a:extLst>
          </p:cNvPr>
          <p:cNvSpPr/>
          <p:nvPr/>
        </p:nvSpPr>
        <p:spPr>
          <a:xfrm>
            <a:off x="6642209" y="2098172"/>
            <a:ext cx="1748723" cy="174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0632-61F8-70AB-B5A1-30D64B237FA7}"/>
              </a:ext>
            </a:extLst>
          </p:cNvPr>
          <p:cNvSpPr txBox="1"/>
          <p:nvPr/>
        </p:nvSpPr>
        <p:spPr>
          <a:xfrm rot="2216499">
            <a:off x="6655156" y="2774719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CA-LEND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2F218-3472-63AA-C76C-6E64F79C72AD}"/>
              </a:ext>
            </a:extLst>
          </p:cNvPr>
          <p:cNvSpPr txBox="1"/>
          <p:nvPr/>
        </p:nvSpPr>
        <p:spPr>
          <a:xfrm>
            <a:off x="6570924" y="3934048"/>
            <a:ext cx="2313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California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Education in</a:t>
            </a:r>
          </a:p>
          <a:p>
            <a:r>
              <a:rPr lang="en-US" dirty="0"/>
              <a:t>Neurodevelopmental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Related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309878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528F-6A22-5EA6-94F9-A0B26C6F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1229"/>
            <a:ext cx="8229600" cy="1030288"/>
          </a:xfrm>
        </p:spPr>
        <p:txBody>
          <a:bodyPr/>
          <a:lstStyle/>
          <a:p>
            <a:r>
              <a:rPr lang="en-US">
                <a:ea typeface="ＭＳ Ｐゴシック"/>
              </a:rPr>
              <a:t>ABSTRACT </a:t>
            </a:r>
            <a:br>
              <a:rPr lang="en-US">
                <a:ea typeface="ＭＳ Ｐゴシック"/>
              </a:rPr>
            </a:br>
            <a:endParaRPr lang="en-US" sz="20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6195-9C4E-1405-6CF2-E601C95D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653"/>
            <a:ext cx="8243126" cy="42695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leadership project developed an SEO-optimized article posting to support families, providers, and interdisciplinary teams to navigate the relationship between provider and patient, along with the potential role of families within interdisciplinary care teams.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Aims of this project are too: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the development of trust within care teams.</a:t>
            </a: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 the role of families or supportive individuals.</a:t>
            </a: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future pediatric bioethics guidelines.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A27A1-72A5-343E-B115-148E678B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A64E-2988-4111-B635-EA830D7D8E2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90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0FEF-6A5D-33BB-2D85-50EF6091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Project Plain Language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00F5-7B90-5162-06E4-BE498569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creates a simple, family-centered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post. It helps families and care teams make informed, culturally respectful decisions about end-of-life care. The goal is to support families with easy-to-understand, compassionate information.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u="sng" dirty="0">
              <a:solidFill>
                <a:srgbClr val="000000"/>
              </a:solidFill>
              <a:ea typeface="ＭＳ Ｐゴシック"/>
            </a:endParaRPr>
          </a:p>
          <a:p>
            <a:pPr marL="0" indent="0" algn="ctr">
              <a:buNone/>
            </a:pPr>
            <a:r>
              <a:rPr lang="en-US" sz="2400" b="1" u="sng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Family-centered article </a:t>
            </a:r>
            <a:r>
              <a:rPr lang="en-US" sz="2400" b="1" u="sng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to support end of life decisions</a:t>
            </a:r>
            <a:endParaRPr lang="en-US" sz="2400" b="1" dirty="0">
              <a:solidFill>
                <a:srgbClr val="000000"/>
              </a:solidFill>
              <a:highlight>
                <a:srgbClr val="00FFFF"/>
              </a:highlight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dirty="0">
              <a:ea typeface="ＭＳ Ｐゴシック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DC7A6-8B7F-36BC-B6D0-79E6E1FA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A64E-2988-4111-B635-EA830D7D8E21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4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11FC-5D28-CE77-F00F-2C407712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Brief Rationale and/or Background 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for Project/ Product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E57B-214D-F239-7015-0DC96BDD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2958"/>
            <a:ext cx="8229600" cy="3723205"/>
          </a:xfrm>
        </p:spPr>
        <p:txBody>
          <a:bodyPr/>
          <a:lstStyle/>
          <a:p>
            <a:r>
              <a:rPr lang="en-US" dirty="0"/>
              <a:t>The Hastings Center for Bioethics received a grant to include pediatrics in its end-of-life guidelines and ensure that it became an open-access material for physicians worldwide.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2CB6-3AA7-05FC-F87D-EC7F8CFE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34CB57-9AEE-84D4-3840-38D9F768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8" y="3711053"/>
            <a:ext cx="1690576" cy="2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8C980-4CDD-4B06-0BF7-2524DADF8753}"/>
              </a:ext>
            </a:extLst>
          </p:cNvPr>
          <p:cNvSpPr txBox="1"/>
          <p:nvPr/>
        </p:nvSpPr>
        <p:spPr>
          <a:xfrm>
            <a:off x="2594344" y="3711053"/>
            <a:ext cx="6092455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this document, there was a gap for pediatrics.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opportunity for filling this gap: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Significance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/ Theoretical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314621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4B08-842C-5695-1F74-EAD3BA03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1E0D-72F7-BF66-FA2A-962C109C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Presentation of Project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16BD-1809-2775-ADE8-5C28F6598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www.Subthesis.com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CHLAProject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F3E7C-26E6-C6D3-464C-EF78A07D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" name="Picture 5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85E59205-E7B7-53B7-4B72-0440BE9DD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8" y="1988753"/>
            <a:ext cx="3768184" cy="37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DEBDD-EA69-ADB9-62CD-826D7E93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0035C-DACA-1490-41C9-35150355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5058-2D27-D73A-157E-45104944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2E8545B1-9A49-7B0A-B8AB-B4DB0745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6830"/>
            <a:ext cx="7772400" cy="44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0A71-E2E0-B08C-0AFB-7B2B9DFF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EBD4-31DF-771C-9B78-159BDC06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D521E-1766-A386-8D98-8A689693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58A90AD-7B24-432A-DEA8-FA83C495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931" y="731837"/>
            <a:ext cx="5048593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0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C751B-9333-18EB-91A1-BE17AF84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7CCB-FCAF-30B7-1BDB-51A2EB08B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550D3-F31D-F8D1-63A1-972A9F53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9" name="Picture 8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3A14212E-C5F9-A542-4F68-65E877CA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65325"/>
            <a:ext cx="8284592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EA63D-5F47-F877-F3E4-AF05596E6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6F39-788B-724A-20C7-55654D15F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B699-22D2-88F3-296C-F28F8A8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B3B0-801C-4FFE-9398-3F624C00CF3C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43CFE30-5AE1-3313-0F58-EA2410EB9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0" y="2633133"/>
            <a:ext cx="8032210" cy="15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7aa84e-6803-47c8-b68c-17d5fde4eba2" xsi:nil="true"/>
    <SharedWithUsers xmlns="d324284a-24af-44be-8f29-8ebd531a6c7a">
      <UserInfo>
        <DisplayName>LEND Members</DisplayName>
        <AccountId>7</AccountId>
        <AccountType/>
      </UserInfo>
    </SharedWithUsers>
    <lcf76f155ced4ddcb4097134ff3c332f xmlns="48579162-e1ad-40d9-9b22-714f0a596d97">
      <Terms xmlns="http://schemas.microsoft.com/office/infopath/2007/PartnerControls"/>
    </lcf76f155ced4ddcb4097134ff3c332f>
    <ReviewStatus xmlns="48579162-e1ad-40d9-9b22-714f0a596d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A272BFBD750409577E940A97D7238" ma:contentTypeVersion="19" ma:contentTypeDescription="Create a new document." ma:contentTypeScope="" ma:versionID="6abb7ee6d6b14e3bdad992ecfbe01088">
  <xsd:schema xmlns:xsd="http://www.w3.org/2001/XMLSchema" xmlns:xs="http://www.w3.org/2001/XMLSchema" xmlns:p="http://schemas.microsoft.com/office/2006/metadata/properties" xmlns:ns2="48579162-e1ad-40d9-9b22-714f0a596d97" xmlns:ns3="d324284a-24af-44be-8f29-8ebd531a6c7a" xmlns:ns4="897aa84e-6803-47c8-b68c-17d5fde4eba2" targetNamespace="http://schemas.microsoft.com/office/2006/metadata/properties" ma:root="true" ma:fieldsID="74f2a556a563de5a4a892a6d036f7c6c" ns2:_="" ns3:_="" ns4:_="">
    <xsd:import namespace="48579162-e1ad-40d9-9b22-714f0a596d97"/>
    <xsd:import namespace="d324284a-24af-44be-8f29-8ebd531a6c7a"/>
    <xsd:import namespace="897aa84e-6803-47c8-b68c-17d5fde4eb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Review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79162-e1ad-40d9-9b22-714f0a596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fcf722-d957-4ce2-9463-9335911beb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Status" ma:index="26" nillable="true" ma:displayName="Review Status" ma:format="Dropdown" ma:internalName="ReviewStatu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4284a-24af-44be-8f29-8ebd531a6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aa84e-6803-47c8-b68c-17d5fde4eba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4efb792-038a-41c7-92dc-6025970f02ee}" ma:internalName="TaxCatchAll" ma:showField="CatchAllData" ma:web="d324284a-24af-44be-8f29-8ebd531a6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A2D21D-B3CE-46E7-B352-A07CF0AF2A0D}">
  <ds:schemaRefs>
    <ds:schemaRef ds:uri="http://purl.org/dc/dcmitype/"/>
    <ds:schemaRef ds:uri="48579162-e1ad-40d9-9b22-714f0a596d97"/>
    <ds:schemaRef ds:uri="http://schemas.microsoft.com/office/2006/documentManagement/types"/>
    <ds:schemaRef ds:uri="897aa84e-6803-47c8-b68c-17d5fde4eba2"/>
    <ds:schemaRef ds:uri="http://schemas.openxmlformats.org/package/2006/metadata/core-properties"/>
    <ds:schemaRef ds:uri="http://schemas.microsoft.com/office/2006/metadata/properties"/>
    <ds:schemaRef ds:uri="d324284a-24af-44be-8f29-8ebd531a6c7a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D70255-7348-40A8-A185-AEA2A1221E6D}">
  <ds:schemaRefs>
    <ds:schemaRef ds:uri="48579162-e1ad-40d9-9b22-714f0a596d97"/>
    <ds:schemaRef ds:uri="897aa84e-6803-47c8-b68c-17d5fde4eba2"/>
    <ds:schemaRef ds:uri="d324284a-24af-44be-8f29-8ebd531a6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26629F-4274-4009-89B9-B20B536AA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986</Words>
  <Application>Microsoft Macintosh PowerPoint</Application>
  <PresentationFormat>On-screen Show (4:3)</PresentationFormat>
  <Paragraphs>238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Arial,Sans-Serif</vt:lpstr>
      <vt:lpstr>Calibri</vt:lpstr>
      <vt:lpstr>Century Gothic</vt:lpstr>
      <vt:lpstr>Courier New</vt:lpstr>
      <vt:lpstr>Times New Roman</vt:lpstr>
      <vt:lpstr>Trebuchet MS</vt:lpstr>
      <vt:lpstr>Wingdings</vt:lpstr>
      <vt:lpstr>Office Theme</vt:lpstr>
      <vt:lpstr>Office Theme</vt:lpstr>
      <vt:lpstr>CA-LEND Leadership Project Final Presentation</vt:lpstr>
      <vt:lpstr>ABSTRACT  </vt:lpstr>
      <vt:lpstr>Project Plain Language Summary</vt:lpstr>
      <vt:lpstr>Brief Rationale and/or Background  for Project/ Product</vt:lpstr>
      <vt:lpstr>Presentation of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Accessibility</vt:lpstr>
      <vt:lpstr>Alignment with LEND Values</vt:lpstr>
      <vt:lpstr>CE Leadership Project </vt:lpstr>
      <vt:lpstr>Community (Title V) Agency Interface</vt:lpstr>
      <vt:lpstr>Lessons Learned/ Next Steps</vt:lpstr>
      <vt:lpstr>PowerPoint Presentation</vt:lpstr>
      <vt:lpstr>Acknowledgments</vt:lpstr>
    </vt:vector>
  </TitlesOfParts>
  <Company>CHLA 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Vaz</dc:creator>
  <cp:lastModifiedBy>Angel Reyes (he/him)</cp:lastModifiedBy>
  <cp:revision>7</cp:revision>
  <cp:lastPrinted>2017-10-31T17:36:59Z</cp:lastPrinted>
  <dcterms:created xsi:type="dcterms:W3CDTF">2010-05-27T22:22:21Z</dcterms:created>
  <dcterms:modified xsi:type="dcterms:W3CDTF">2025-05-07T16:39:25Z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0x010100856A272BFBD750409577E940A97D7238</vt:lpwstr>
  </property>
  <property fmtid="{D5CDD505-2E9C-101B-9397-08002B2CF9AE}" pid="3" name="MediaServiceImageTags">
    <vt:lpwstr/>
  </property>
  <property fmtid="{D5CDD505-2E9C-101B-9397-08002B2CF9AE}" pid="4" name="MSIP_Label_186a3520-2f75-449a-9647-37aa285e138c_Enabled">
    <vt:lpwstr>true</vt:lpwstr>
  </property>
  <property fmtid="{D5CDD505-2E9C-101B-9397-08002B2CF9AE}" pid="5" name="MSIP_Label_186a3520-2f75-449a-9647-37aa285e138c_SetDate">
    <vt:lpwstr>2025-04-29T19:52:28Z</vt:lpwstr>
  </property>
  <property fmtid="{D5CDD505-2E9C-101B-9397-08002B2CF9AE}" pid="6" name="MSIP_Label_186a3520-2f75-449a-9647-37aa285e138c_Method">
    <vt:lpwstr>Standard</vt:lpwstr>
  </property>
  <property fmtid="{D5CDD505-2E9C-101B-9397-08002B2CF9AE}" pid="7" name="MSIP_Label_186a3520-2f75-449a-9647-37aa285e138c_Name">
    <vt:lpwstr>defa4170-0d19-0005-0004-bc88714345d2</vt:lpwstr>
  </property>
  <property fmtid="{D5CDD505-2E9C-101B-9397-08002B2CF9AE}" pid="8" name="MSIP_Label_186a3520-2f75-449a-9647-37aa285e138c_SiteId">
    <vt:lpwstr>19afb2c8-5efd-4718-a107-530ed963d11e</vt:lpwstr>
  </property>
  <property fmtid="{D5CDD505-2E9C-101B-9397-08002B2CF9AE}" pid="9" name="MSIP_Label_186a3520-2f75-449a-9647-37aa285e138c_ActionId">
    <vt:lpwstr>a2cf1dbd-7281-4331-acd9-3891575dcf98</vt:lpwstr>
  </property>
  <property fmtid="{D5CDD505-2E9C-101B-9397-08002B2CF9AE}" pid="10" name="MSIP_Label_186a3520-2f75-449a-9647-37aa285e138c_ContentBits">
    <vt:lpwstr>0</vt:lpwstr>
  </property>
  <property fmtid="{D5CDD505-2E9C-101B-9397-08002B2CF9AE}" pid="11" name="MSIP_Label_186a3520-2f75-449a-9647-37aa285e138c_Tag">
    <vt:lpwstr>50, 3, 0, 1</vt:lpwstr>
  </property>
</Properties>
</file>